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3"/>
    <p:sldId id="837" r:id="rId4"/>
    <p:sldId id="839" r:id="rId5"/>
    <p:sldId id="840" r:id="rId6"/>
    <p:sldId id="843" r:id="rId7"/>
    <p:sldId id="901" r:id="rId8"/>
    <p:sldId id="844" r:id="rId9"/>
    <p:sldId id="845" r:id="rId10"/>
    <p:sldId id="846" r:id="rId11"/>
    <p:sldId id="906" r:id="rId12"/>
    <p:sldId id="27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EC4"/>
    <a:srgbClr val="000000"/>
    <a:srgbClr val="1B3D91"/>
    <a:srgbClr val="8A5809"/>
    <a:srgbClr val="FF0000"/>
    <a:srgbClr val="E723DB"/>
    <a:srgbClr val="0000CC"/>
    <a:srgbClr val="EA6F0C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258"/>
      </p:cViewPr>
      <p:guideLst>
        <p:guide orient="horz" pos="2161"/>
        <p:guide pos="292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83F6346-30FF-4B4E-912A-6A2E325E112E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8F119E1-753C-4808-BEA3-5C5EF115E852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2049" descr="a1"/>
          <p:cNvSpPr/>
          <p:nvPr/>
        </p:nvSpPr>
        <p:spPr>
          <a:xfrm>
            <a:off x="2286000" y="0"/>
            <a:ext cx="2286000" cy="3124200"/>
          </a:xfrm>
          <a:prstGeom prst="rect">
            <a:avLst/>
          </a:prstGeom>
          <a:blipFill rotWithShape="1">
            <a:blip r:embed="rId2" cstate="print"/>
            <a:stretch>
              <a:fillRect/>
            </a:stretch>
          </a:blipFill>
          <a:ln w="9525">
            <a:noFill/>
            <a:miter/>
          </a:ln>
        </p:spPr>
        <p:txBody>
          <a:bodyPr/>
          <a:lstStyle/>
          <a:p>
            <a:pPr>
              <a:buFont typeface="Arial" panose="020B0604020202020204" pitchFamily="34" charset="0"/>
              <a:buNone/>
              <a:defRPr/>
            </a:pP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矩形 2050"/>
          <p:cNvSpPr/>
          <p:nvPr/>
        </p:nvSpPr>
        <p:spPr>
          <a:xfrm>
            <a:off x="0" y="0"/>
            <a:ext cx="2209800" cy="3124200"/>
          </a:xfrm>
          <a:prstGeom prst="rect">
            <a:avLst/>
          </a:prstGeom>
          <a:solidFill>
            <a:schemeClr val="accent1"/>
          </a:solidFill>
          <a:ln w="9525">
            <a:noFill/>
            <a:miter/>
          </a:ln>
        </p:spPr>
        <p:txBody>
          <a:bodyPr/>
          <a:lstStyle/>
          <a:p>
            <a:pPr>
              <a:buFont typeface="Arial" panose="020B0604020202020204" pitchFamily="34" charset="0"/>
              <a:buNone/>
              <a:defRPr/>
            </a:pP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矩形 2051"/>
          <p:cNvSpPr/>
          <p:nvPr/>
        </p:nvSpPr>
        <p:spPr>
          <a:xfrm>
            <a:off x="4648200" y="0"/>
            <a:ext cx="2209800" cy="3124200"/>
          </a:xfrm>
          <a:prstGeom prst="rect">
            <a:avLst/>
          </a:prstGeom>
          <a:solidFill>
            <a:schemeClr val="tx2"/>
          </a:solidFill>
          <a:ln w="9525">
            <a:noFill/>
            <a:miter/>
          </a:ln>
        </p:spPr>
        <p:txBody>
          <a:bodyPr/>
          <a:lstStyle/>
          <a:p>
            <a:pPr>
              <a:buFont typeface="Arial" panose="020B0604020202020204" pitchFamily="34" charset="0"/>
              <a:buNone/>
              <a:defRPr/>
            </a:pP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矩形 2052" descr="a2"/>
          <p:cNvSpPr/>
          <p:nvPr/>
        </p:nvSpPr>
        <p:spPr>
          <a:xfrm>
            <a:off x="6934200" y="0"/>
            <a:ext cx="2209800" cy="3124200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  <a:ln w="9525">
            <a:noFill/>
            <a:miter/>
          </a:ln>
        </p:spPr>
        <p:txBody>
          <a:bodyPr/>
          <a:lstStyle/>
          <a:p>
            <a:pPr>
              <a:buFont typeface="Arial" panose="020B0604020202020204" pitchFamily="34" charset="0"/>
              <a:buNone/>
              <a:defRPr/>
            </a:pP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矩形 2053"/>
          <p:cNvSpPr/>
          <p:nvPr/>
        </p:nvSpPr>
        <p:spPr>
          <a:xfrm>
            <a:off x="2286000" y="3124200"/>
            <a:ext cx="6858000" cy="609600"/>
          </a:xfrm>
          <a:prstGeom prst="rect">
            <a:avLst/>
          </a:prstGeom>
          <a:solidFill>
            <a:schemeClr val="tx1"/>
          </a:solidFill>
          <a:ln w="9525">
            <a:noFill/>
            <a:miter/>
          </a:ln>
        </p:spPr>
        <p:txBody>
          <a:bodyPr/>
          <a:lstStyle/>
          <a:p>
            <a:pPr>
              <a:buFont typeface="Arial" panose="020B0604020202020204" pitchFamily="34" charset="0"/>
              <a:buNone/>
              <a:defRPr/>
            </a:pP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矩形 2054"/>
          <p:cNvSpPr/>
          <p:nvPr/>
        </p:nvSpPr>
        <p:spPr>
          <a:xfrm>
            <a:off x="0" y="3124200"/>
            <a:ext cx="9144000" cy="152400"/>
          </a:xfrm>
          <a:prstGeom prst="rect">
            <a:avLst/>
          </a:prstGeom>
          <a:solidFill>
            <a:schemeClr val="tx1"/>
          </a:solidFill>
          <a:ln w="9525">
            <a:noFill/>
            <a:miter/>
          </a:ln>
        </p:spPr>
        <p:txBody>
          <a:bodyPr/>
          <a:lstStyle/>
          <a:p>
            <a:pPr>
              <a:buFont typeface="Arial" panose="020B0604020202020204" pitchFamily="34" charset="0"/>
              <a:buNone/>
              <a:defRPr/>
            </a:pP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" name="文本框 2060"/>
          <p:cNvSpPr txBox="1"/>
          <p:nvPr/>
        </p:nvSpPr>
        <p:spPr>
          <a:xfrm>
            <a:off x="444500" y="2514600"/>
            <a:ext cx="1765300" cy="51752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en-US" altLang="zh-CN" sz="2800" b="1">
                <a:solidFill>
                  <a:schemeClr val="bg1"/>
                </a:solidFill>
                <a:latin typeface="Arial Black" panose="020B0A04020102020204" pitchFamily="34" charset="0"/>
                <a:ea typeface="宋体" panose="02010600030101010101" pitchFamily="2" charset="-122"/>
              </a:rPr>
              <a:t>L o g o</a:t>
            </a:r>
            <a:endParaRPr lang="en-US" altLang="zh-CN" sz="2800" b="1">
              <a:solidFill>
                <a:schemeClr val="bg1"/>
              </a:solidFill>
              <a:latin typeface="Arial Black" panose="020B0A04020102020204" pitchFamily="34" charset="0"/>
              <a:ea typeface="宋体" panose="02010600030101010101" pitchFamily="2" charset="-122"/>
            </a:endParaRPr>
          </a:p>
        </p:txBody>
      </p:sp>
      <p:sp>
        <p:nvSpPr>
          <p:cNvPr id="2056" name="标题 2055"/>
          <p:cNvSpPr>
            <a:spLocks noGrp="1"/>
          </p:cNvSpPr>
          <p:nvPr>
            <p:ph type="ctrTitle"/>
          </p:nvPr>
        </p:nvSpPr>
        <p:spPr>
          <a:xfrm>
            <a:off x="2286000" y="3048000"/>
            <a:ext cx="6705600" cy="6858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lvl="0" algn="ctr">
              <a:defRPr sz="3600" kern="1200"/>
            </a:lvl1pPr>
          </a:lstStyle>
          <a:p>
            <a:pPr lvl="0"/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2057" name="副标题 2056"/>
          <p:cNvSpPr>
            <a:spLocks noGrp="1"/>
          </p:cNvSpPr>
          <p:nvPr>
            <p:ph type="subTitle" idx="1"/>
          </p:nvPr>
        </p:nvSpPr>
        <p:spPr>
          <a:xfrm>
            <a:off x="2286000" y="3886200"/>
            <a:ext cx="6719888" cy="3810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marL="0" lvl="0" indent="0">
              <a:buNone/>
              <a:defRPr sz="2000" kern="1200">
                <a:latin typeface="Verdana" panose="020B0604030504040204" pitchFamily="34" charset="0"/>
              </a:defRPr>
            </a:lvl1pPr>
            <a:lvl2pPr marL="457200" lvl="1" indent="-457200" algn="ctr">
              <a:buNone/>
              <a:defRPr sz="2000" kern="1200">
                <a:latin typeface="Verdana" panose="020B0604030504040204" pitchFamily="34" charset="0"/>
              </a:defRPr>
            </a:lvl2pPr>
            <a:lvl3pPr marL="914400" lvl="2" indent="-914400" algn="ctr">
              <a:buNone/>
              <a:defRPr sz="2000" kern="1200">
                <a:latin typeface="Verdana" panose="020B0604030504040204" pitchFamily="34" charset="0"/>
              </a:defRPr>
            </a:lvl3pPr>
            <a:lvl4pPr marL="1371600" lvl="3" indent="-1371600" algn="ctr">
              <a:buNone/>
              <a:defRPr sz="2000" kern="1200">
                <a:latin typeface="Verdana" panose="020B0604030504040204" pitchFamily="34" charset="0"/>
              </a:defRPr>
            </a:lvl4pPr>
            <a:lvl5pPr marL="1828800" lvl="4" indent="-1828800" algn="ctr">
              <a:buNone/>
              <a:defRPr sz="2000" kern="1200">
                <a:latin typeface="Verdana" panose="020B0604030504040204" pitchFamily="34" charset="0"/>
              </a:defRPr>
            </a:lvl5pPr>
          </a:lstStyle>
          <a:p>
            <a:pPr lvl="0"/>
            <a:r>
              <a:rPr lang="zh-CN" altLang="en-US" noProof="1"/>
              <a:t>单击此处编辑母版副标题样式</a:t>
            </a:r>
            <a:endParaRPr lang="zh-CN" altLang="en-US" noProof="1"/>
          </a:p>
        </p:txBody>
      </p:sp>
      <p:sp>
        <p:nvSpPr>
          <p:cNvPr id="11" name="日期占位符 2057"/>
          <p:cNvSpPr>
            <a:spLocks noGrp="1"/>
          </p:cNvSpPr>
          <p:nvPr>
            <p:ph type="dt" sz="half" idx="10"/>
          </p:nvPr>
        </p:nvSpPr>
        <p:spPr>
          <a:xfrm>
            <a:off x="457200" y="6551613"/>
            <a:ext cx="2133600" cy="169862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页脚占位符 2058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168275"/>
          </a:xfrm>
        </p:spPr>
        <p:txBody>
          <a:bodyPr anchor="t"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灯片编号占位符 2059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2133600" cy="168275"/>
          </a:xfrm>
        </p:spPr>
        <p:txBody>
          <a:bodyPr anchor="t"/>
          <a:lstStyle>
            <a:lvl1pPr algn="r">
              <a:defRPr/>
            </a:lvl1pPr>
          </a:lstStyle>
          <a:p>
            <a:pPr>
              <a:defRPr/>
            </a:pPr>
            <a:fld id="{B2A9601C-1976-44C6-A537-BACD99CA788E}" type="slidenum">
              <a:rPr lang="zh-CN" altLang="en-US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103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  <a:endParaRPr lang="en-US" altLang="zh-CN"/>
          </a:p>
        </p:txBody>
      </p:sp>
      <p:sp>
        <p:nvSpPr>
          <p:cNvPr id="5" name="页脚占位符 103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Company Logo</a:t>
            </a:r>
            <a:endParaRPr lang="en-US" altLang="zh-CN"/>
          </a:p>
        </p:txBody>
      </p:sp>
      <p:sp>
        <p:nvSpPr>
          <p:cNvPr id="6" name="灯片编号占位符 10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BBD62-350C-4D32-B7F3-BCD654E90D0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731838"/>
            <a:ext cx="2057400" cy="5567362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731838"/>
            <a:ext cx="6052930" cy="5567362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103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  <a:endParaRPr lang="en-US" altLang="zh-CN"/>
          </a:p>
        </p:txBody>
      </p:sp>
      <p:sp>
        <p:nvSpPr>
          <p:cNvPr id="5" name="页脚占位符 103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Company Logo</a:t>
            </a:r>
            <a:endParaRPr lang="en-US" altLang="zh-CN"/>
          </a:p>
        </p:txBody>
      </p:sp>
      <p:sp>
        <p:nvSpPr>
          <p:cNvPr id="6" name="灯片编号占位符 10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E3AC2-F83E-45A9-9EA3-2D9E3B0029E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103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  <a:endParaRPr lang="en-US" altLang="zh-CN"/>
          </a:p>
        </p:txBody>
      </p:sp>
      <p:sp>
        <p:nvSpPr>
          <p:cNvPr id="5" name="页脚占位符 103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Company Logo</a:t>
            </a:r>
            <a:endParaRPr lang="en-US" altLang="zh-CN"/>
          </a:p>
        </p:txBody>
      </p:sp>
      <p:sp>
        <p:nvSpPr>
          <p:cNvPr id="6" name="灯片编号占位符 10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EEFAB-FD53-47CD-BF37-2AE3575D3B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 algn="l"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日期占位符 103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  <a:endParaRPr lang="en-US" altLang="zh-CN"/>
          </a:p>
        </p:txBody>
      </p:sp>
      <p:sp>
        <p:nvSpPr>
          <p:cNvPr id="5" name="页脚占位符 103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Company Logo</a:t>
            </a:r>
            <a:endParaRPr lang="en-US" altLang="zh-CN"/>
          </a:p>
        </p:txBody>
      </p:sp>
      <p:sp>
        <p:nvSpPr>
          <p:cNvPr id="6" name="灯片编号占位符 10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38EAA-51B3-4137-8EC5-41AA9839860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19225"/>
            <a:ext cx="4032504" cy="4879975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419225"/>
            <a:ext cx="4032504" cy="4879975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103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  <a:endParaRPr lang="en-US" altLang="zh-CN"/>
          </a:p>
        </p:txBody>
      </p:sp>
      <p:sp>
        <p:nvSpPr>
          <p:cNvPr id="6" name="页脚占位符 103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Company Logo</a:t>
            </a:r>
            <a:endParaRPr lang="en-US" altLang="zh-CN"/>
          </a:p>
        </p:txBody>
      </p:sp>
      <p:sp>
        <p:nvSpPr>
          <p:cNvPr id="7" name="灯片编号占位符 10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F71F3-E39B-463D-ACCE-6B8C0C2258E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970222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44793" y="1567346"/>
            <a:ext cx="3526380" cy="710095"/>
          </a:xfrm>
        </p:spPr>
        <p:txBody>
          <a:bodyPr anchor="ctr">
            <a:norm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44793" y="2338388"/>
            <a:ext cx="3526380" cy="378596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717212" y="1567346"/>
            <a:ext cx="3526381" cy="710095"/>
          </a:xfrm>
        </p:spPr>
        <p:txBody>
          <a:bodyPr rtlCol="0" anchor="ctr">
            <a:normAutofit/>
          </a:bodyPr>
          <a:lstStyle>
            <a:lvl1pPr marL="171450" indent="-171450">
              <a:buNone/>
              <a:defRPr lang="zh-CN" altLang="en-US" b="0" smtClean="0"/>
            </a:lvl1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17212" y="2357460"/>
            <a:ext cx="3526381" cy="376689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103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  <a:endParaRPr lang="en-US" altLang="zh-CN"/>
          </a:p>
        </p:txBody>
      </p:sp>
      <p:sp>
        <p:nvSpPr>
          <p:cNvPr id="8" name="页脚占位符 103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Company Logo</a:t>
            </a:r>
            <a:endParaRPr lang="en-US" altLang="zh-CN"/>
          </a:p>
        </p:txBody>
      </p:sp>
      <p:sp>
        <p:nvSpPr>
          <p:cNvPr id="9" name="灯片编号占位符 10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E645E-FBA5-4CDB-8ADB-0DAEA3E357C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103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  <a:endParaRPr lang="en-US" altLang="zh-CN"/>
          </a:p>
        </p:txBody>
      </p:sp>
      <p:sp>
        <p:nvSpPr>
          <p:cNvPr id="4" name="页脚占位符 103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Company Logo</a:t>
            </a:r>
            <a:endParaRPr lang="en-US" altLang="zh-CN"/>
          </a:p>
        </p:txBody>
      </p:sp>
      <p:sp>
        <p:nvSpPr>
          <p:cNvPr id="5" name="灯片编号占位符 10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9E079-A08B-4CFA-A8C4-41DB1FB850F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03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  <a:endParaRPr lang="en-US" altLang="zh-CN"/>
          </a:p>
        </p:txBody>
      </p:sp>
      <p:sp>
        <p:nvSpPr>
          <p:cNvPr id="3" name="页脚占位符 103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Company Logo</a:t>
            </a:r>
            <a:endParaRPr lang="en-US" altLang="zh-CN"/>
          </a:p>
        </p:txBody>
      </p:sp>
      <p:sp>
        <p:nvSpPr>
          <p:cNvPr id="4" name="灯片编号占位符 10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85B73-7C69-48BA-99C0-6DCF66BA8A6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103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  <a:endParaRPr lang="en-US" altLang="zh-CN"/>
          </a:p>
        </p:txBody>
      </p:sp>
      <p:sp>
        <p:nvSpPr>
          <p:cNvPr id="6" name="页脚占位符 103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Company Logo</a:t>
            </a:r>
            <a:endParaRPr lang="en-US" altLang="zh-CN"/>
          </a:p>
        </p:txBody>
      </p:sp>
      <p:sp>
        <p:nvSpPr>
          <p:cNvPr id="7" name="灯片编号占位符 10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855F2-BC94-4ED3-A441-B8708811996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95638" cy="1600200"/>
          </a:xfrm>
        </p:spPr>
        <p:txBody>
          <a:bodyPr anchor="t">
            <a:normAutofit/>
          </a:bodyPr>
          <a:lstStyle>
            <a:lvl1pPr>
              <a:defRPr sz="30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038600" y="457201"/>
            <a:ext cx="4477941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95638" cy="3811588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103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  <a:endParaRPr lang="en-US" altLang="zh-CN"/>
          </a:p>
        </p:txBody>
      </p:sp>
      <p:sp>
        <p:nvSpPr>
          <p:cNvPr id="6" name="页脚占位符 103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Company Logo</a:t>
            </a:r>
            <a:endParaRPr lang="en-US" altLang="zh-CN"/>
          </a:p>
        </p:txBody>
      </p:sp>
      <p:sp>
        <p:nvSpPr>
          <p:cNvPr id="7" name="灯片编号占位符 10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90022-0B7E-4B95-ADB4-DD075DF6116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2.jpeg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矩形 1025" descr="a1"/>
          <p:cNvSpPr/>
          <p:nvPr/>
        </p:nvSpPr>
        <p:spPr>
          <a:xfrm>
            <a:off x="592138" y="0"/>
            <a:ext cx="2066925" cy="838200"/>
          </a:xfrm>
          <a:prstGeom prst="rect">
            <a:avLst/>
          </a:prstGeom>
          <a:blipFill rotWithShape="1">
            <a:blip r:embed="rId12" cstate="print"/>
            <a:stretch>
              <a:fillRect/>
            </a:stretch>
          </a:blipFill>
          <a:ln w="9525">
            <a:noFill/>
            <a:miter/>
          </a:ln>
        </p:spPr>
        <p:txBody>
          <a:bodyPr/>
          <a:lstStyle/>
          <a:p>
            <a:pPr>
              <a:buFont typeface="Arial" panose="020B0604020202020204" pitchFamily="34" charset="0"/>
              <a:buNone/>
              <a:defRPr/>
            </a:pPr>
            <a:endParaRPr lang="zh-CN" altLang="en-US">
              <a:cs typeface="Arial" panose="020B0604020202020204" pitchFamily="34" charset="0"/>
            </a:endParaRPr>
          </a:p>
        </p:txBody>
      </p:sp>
      <p:sp>
        <p:nvSpPr>
          <p:cNvPr id="1027" name="矩形 1026"/>
          <p:cNvSpPr/>
          <p:nvPr/>
        </p:nvSpPr>
        <p:spPr>
          <a:xfrm>
            <a:off x="2730500" y="0"/>
            <a:ext cx="2138363" cy="838200"/>
          </a:xfrm>
          <a:prstGeom prst="rect">
            <a:avLst/>
          </a:prstGeom>
          <a:solidFill>
            <a:schemeClr val="tx2"/>
          </a:solidFill>
          <a:ln w="9525">
            <a:noFill/>
            <a:miter/>
          </a:ln>
        </p:spPr>
        <p:txBody>
          <a:bodyPr/>
          <a:lstStyle/>
          <a:p>
            <a:pPr>
              <a:buFont typeface="Arial" panose="020B0604020202020204" pitchFamily="34" charset="0"/>
              <a:buNone/>
              <a:defRPr/>
            </a:pPr>
            <a:endParaRPr lang="zh-CN" altLang="en-US">
              <a:cs typeface="Arial" panose="020B0604020202020204" pitchFamily="34" charset="0"/>
            </a:endParaRPr>
          </a:p>
        </p:txBody>
      </p:sp>
      <p:sp>
        <p:nvSpPr>
          <p:cNvPr id="1028" name="矩形 1027" descr="a2"/>
          <p:cNvSpPr/>
          <p:nvPr/>
        </p:nvSpPr>
        <p:spPr>
          <a:xfrm>
            <a:off x="4938713" y="0"/>
            <a:ext cx="2066925" cy="838200"/>
          </a:xfrm>
          <a:prstGeom prst="rect">
            <a:avLst/>
          </a:prstGeom>
          <a:blipFill rotWithShape="1">
            <a:blip r:embed="rId13" cstate="print"/>
            <a:stretch>
              <a:fillRect/>
            </a:stretch>
          </a:blipFill>
          <a:ln w="9525">
            <a:noFill/>
            <a:miter/>
          </a:ln>
        </p:spPr>
        <p:txBody>
          <a:bodyPr/>
          <a:lstStyle/>
          <a:p>
            <a:pPr>
              <a:buFont typeface="Arial" panose="020B0604020202020204" pitchFamily="34" charset="0"/>
              <a:buNone/>
              <a:defRPr/>
            </a:pPr>
            <a:endParaRPr lang="zh-CN" altLang="en-US">
              <a:cs typeface="Arial" panose="020B0604020202020204" pitchFamily="34" charset="0"/>
            </a:endParaRPr>
          </a:p>
        </p:txBody>
      </p:sp>
      <p:sp>
        <p:nvSpPr>
          <p:cNvPr id="1029" name="矩形 1028"/>
          <p:cNvSpPr/>
          <p:nvPr/>
        </p:nvSpPr>
        <p:spPr>
          <a:xfrm>
            <a:off x="7077075" y="0"/>
            <a:ext cx="2066925" cy="838200"/>
          </a:xfrm>
          <a:prstGeom prst="rect">
            <a:avLst/>
          </a:prstGeom>
          <a:solidFill>
            <a:schemeClr val="accent1"/>
          </a:solidFill>
          <a:ln w="9525">
            <a:noFill/>
            <a:miter/>
          </a:ln>
        </p:spPr>
        <p:txBody>
          <a:bodyPr/>
          <a:lstStyle/>
          <a:p>
            <a:pPr>
              <a:buFont typeface="Arial" panose="020B0604020202020204" pitchFamily="34" charset="0"/>
              <a:buNone/>
              <a:defRPr/>
            </a:pPr>
            <a:endParaRPr lang="zh-CN" altLang="en-US">
              <a:cs typeface="Arial" panose="020B0604020202020204" pitchFamily="34" charset="0"/>
            </a:endParaRPr>
          </a:p>
        </p:txBody>
      </p:sp>
      <p:sp>
        <p:nvSpPr>
          <p:cNvPr id="1030" name="矩形 1029"/>
          <p:cNvSpPr/>
          <p:nvPr/>
        </p:nvSpPr>
        <p:spPr>
          <a:xfrm>
            <a:off x="457200" y="6477000"/>
            <a:ext cx="8686800" cy="381000"/>
          </a:xfrm>
          <a:prstGeom prst="rect">
            <a:avLst/>
          </a:prstGeom>
          <a:solidFill>
            <a:schemeClr val="bg2"/>
          </a:solidFill>
          <a:ln w="9525">
            <a:noFill/>
            <a:miter/>
          </a:ln>
        </p:spPr>
        <p:txBody>
          <a:bodyPr/>
          <a:lstStyle/>
          <a:p>
            <a:pPr>
              <a:buFont typeface="Arial" panose="020B0604020202020204" pitchFamily="34" charset="0"/>
              <a:buNone/>
              <a:defRPr/>
            </a:pPr>
            <a:endParaRPr lang="zh-CN" altLang="en-US">
              <a:cs typeface="Arial" panose="020B0604020202020204" pitchFamily="34" charset="0"/>
            </a:endParaRPr>
          </a:p>
        </p:txBody>
      </p:sp>
      <p:grpSp>
        <p:nvGrpSpPr>
          <p:cNvPr id="1031" name="组合 1030"/>
          <p:cNvGrpSpPr/>
          <p:nvPr/>
        </p:nvGrpSpPr>
        <p:grpSpPr bwMode="auto">
          <a:xfrm>
            <a:off x="0" y="685800"/>
            <a:ext cx="9144000" cy="609600"/>
            <a:chOff x="0" y="0"/>
            <a:chExt cx="5760" cy="384"/>
          </a:xfrm>
        </p:grpSpPr>
        <p:sp>
          <p:nvSpPr>
            <p:cNvPr id="2" name="矩形 1031"/>
            <p:cNvSpPr/>
            <p:nvPr userDrawn="1"/>
          </p:nvSpPr>
          <p:spPr>
            <a:xfrm>
              <a:off x="0" y="0"/>
              <a:ext cx="5760" cy="96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zh-CN" altLang="en-US">
                <a:cs typeface="Arial" panose="020B0604020202020204" pitchFamily="34" charset="0"/>
              </a:endParaRPr>
            </a:p>
          </p:txBody>
        </p:sp>
        <p:sp>
          <p:nvSpPr>
            <p:cNvPr id="1033" name="矩形 1032"/>
            <p:cNvSpPr/>
            <p:nvPr userDrawn="1"/>
          </p:nvSpPr>
          <p:spPr>
            <a:xfrm>
              <a:off x="362" y="0"/>
              <a:ext cx="5398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zh-CN" altLang="en-US">
                <a:cs typeface="Arial" panose="020B0604020202020204" pitchFamily="34" charset="0"/>
              </a:endParaRPr>
            </a:p>
          </p:txBody>
        </p:sp>
      </p:grpSp>
      <p:sp>
        <p:nvSpPr>
          <p:cNvPr id="1032" name="文本占位符 1033"/>
          <p:cNvSpPr>
            <a:spLocks noGrp="1"/>
          </p:cNvSpPr>
          <p:nvPr>
            <p:ph type="body"/>
          </p:nvPr>
        </p:nvSpPr>
        <p:spPr bwMode="auto">
          <a:xfrm>
            <a:off x="457200" y="1419225"/>
            <a:ext cx="8229600" cy="48799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35" name="日期占位符 1034"/>
          <p:cNvSpPr>
            <a:spLocks noGrp="1"/>
          </p:cNvSpPr>
          <p:nvPr>
            <p:ph type="dt" sz="half" idx="2"/>
          </p:nvPr>
        </p:nvSpPr>
        <p:spPr>
          <a:xfrm>
            <a:off x="457200" y="6461125"/>
            <a:ext cx="2133600" cy="320675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buFont typeface="Arial" panose="020B0604020202020204" pitchFamily="34" charset="0"/>
              <a:buNone/>
              <a:defRPr sz="1200" noProof="1">
                <a:latin typeface="Verdana" panose="020B0604030504040204" pitchFamily="34" charset="0"/>
                <a:ea typeface="宋体" panose="02010600030101010101" pitchFamily="2" charset="-122"/>
                <a:cs typeface="+mn-ea"/>
              </a:defRPr>
            </a:lvl1pPr>
          </a:lstStyle>
          <a:p>
            <a:pPr>
              <a:defRPr/>
            </a:pPr>
            <a:r>
              <a:rPr lang="en-US" altLang="zh-CN"/>
              <a:t>www.themegallery.com</a:t>
            </a:r>
            <a:endParaRPr lang="en-US" altLang="zh-CN"/>
          </a:p>
        </p:txBody>
      </p:sp>
      <p:sp>
        <p:nvSpPr>
          <p:cNvPr id="1036" name="页脚占位符 1035"/>
          <p:cNvSpPr>
            <a:spLocks noGrp="1"/>
          </p:cNvSpPr>
          <p:nvPr>
            <p:ph type="ftr" sz="quarter" idx="3"/>
          </p:nvPr>
        </p:nvSpPr>
        <p:spPr>
          <a:xfrm>
            <a:off x="5867400" y="6477000"/>
            <a:ext cx="2895600" cy="320675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buFont typeface="Arial" panose="020B0604020202020204" pitchFamily="34" charset="0"/>
              <a:buNone/>
              <a:defRPr sz="1200" noProof="1">
                <a:latin typeface="Verdana" panose="020B0604030504040204" pitchFamily="34" charset="0"/>
                <a:ea typeface="宋体" panose="02010600030101010101" pitchFamily="2" charset="-122"/>
                <a:cs typeface="+mn-ea"/>
              </a:defRPr>
            </a:lvl1pPr>
          </a:lstStyle>
          <a:p>
            <a:pPr>
              <a:defRPr/>
            </a:pPr>
            <a:r>
              <a:rPr lang="en-US" altLang="zh-CN"/>
              <a:t>Company Logo</a:t>
            </a:r>
            <a:endParaRPr lang="en-US" altLang="zh-CN"/>
          </a:p>
        </p:txBody>
      </p:sp>
      <p:sp>
        <p:nvSpPr>
          <p:cNvPr id="1037" name="灯片编号占位符 1036"/>
          <p:cNvSpPr>
            <a:spLocks noGrp="1"/>
          </p:cNvSpPr>
          <p:nvPr>
            <p:ph type="sldNum" sz="quarter" idx="4"/>
          </p:nvPr>
        </p:nvSpPr>
        <p:spPr>
          <a:xfrm>
            <a:off x="3124200" y="6477000"/>
            <a:ext cx="2133600" cy="320675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buFont typeface="Arial" panose="020B0604020202020204" pitchFamily="34" charset="0"/>
              <a:buNone/>
              <a:defRPr sz="1200" noProof="1">
                <a:latin typeface="Verdana" panose="020B0604030504040204" pitchFamily="34" charset="0"/>
                <a:ea typeface="宋体" panose="02010600030101010101" pitchFamily="2" charset="-122"/>
                <a:cs typeface="+mn-ea"/>
              </a:defRPr>
            </a:lvl1pPr>
          </a:lstStyle>
          <a:p>
            <a:pPr>
              <a:defRPr/>
            </a:pPr>
            <a:fld id="{460A6EF8-5088-469F-B625-0F91BCB4CE06}" type="slidenum">
              <a:rPr lang="zh-CN" altLang="en-US"/>
            </a:fld>
            <a:endParaRPr lang="zh-CN" altLang="en-US"/>
          </a:p>
        </p:txBody>
      </p:sp>
      <p:sp>
        <p:nvSpPr>
          <p:cNvPr id="3" name="标题 1037"/>
          <p:cNvSpPr>
            <a:spLocks noGrp="1"/>
          </p:cNvSpPr>
          <p:nvPr>
            <p:ph type="title"/>
          </p:nvPr>
        </p:nvSpPr>
        <p:spPr bwMode="auto">
          <a:xfrm>
            <a:off x="733425" y="731838"/>
            <a:ext cx="7800975" cy="5635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39" name="文本框 1038"/>
          <p:cNvSpPr txBox="1"/>
          <p:nvPr/>
        </p:nvSpPr>
        <p:spPr>
          <a:xfrm>
            <a:off x="7391400" y="76200"/>
            <a:ext cx="1765300" cy="51752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en-US" altLang="zh-CN" sz="2800" b="1">
                <a:solidFill>
                  <a:schemeClr val="bg1"/>
                </a:solidFill>
                <a:latin typeface="Arial Black" panose="020B0A04020102020204" pitchFamily="34" charset="0"/>
                <a:ea typeface="宋体" panose="02010600030101010101" pitchFamily="2" charset="-122"/>
              </a:rPr>
              <a:t>L o g o</a:t>
            </a:r>
            <a:endParaRPr lang="en-US" altLang="zh-CN" sz="2800" b="1">
              <a:solidFill>
                <a:schemeClr val="bg1"/>
              </a:solidFill>
              <a:latin typeface="Arial Black" panose="020B0A040201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defRPr sz="3200" b="1">
          <a:solidFill>
            <a:schemeClr val="bg1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defRPr sz="3200" b="1">
          <a:solidFill>
            <a:schemeClr val="bg1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defRPr sz="3200" b="1">
          <a:solidFill>
            <a:schemeClr val="bg1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defRPr sz="3200" b="1">
          <a:solidFill>
            <a:schemeClr val="bg1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buClr>
          <a:srgbClr val="000000"/>
        </a:buClr>
        <a:defRPr sz="3200" b="1">
          <a:solidFill>
            <a:schemeClr val="bg1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buClr>
          <a:srgbClr val="000000"/>
        </a:buClr>
        <a:defRPr sz="3200" b="1">
          <a:solidFill>
            <a:schemeClr val="bg1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buClr>
          <a:srgbClr val="000000"/>
        </a:buClr>
        <a:defRPr sz="3200" b="1">
          <a:solidFill>
            <a:schemeClr val="bg1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buClr>
          <a:srgbClr val="000000"/>
        </a:buClr>
        <a:defRPr sz="3200" b="1">
          <a:solidFill>
            <a:schemeClr val="bg1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/>
        <a:buChar char="v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png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文本框 4098"/>
          <p:cNvSpPr txBox="1"/>
          <p:nvPr/>
        </p:nvSpPr>
        <p:spPr>
          <a:xfrm>
            <a:off x="469900" y="4339590"/>
            <a:ext cx="8204200" cy="64008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None/>
              <a:defRPr/>
            </a:pPr>
            <a:r>
              <a:rPr lang="zh-CN" altLang="en-US" sz="3600" b="1" noProof="1" smtClean="0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永州职业技术学院招聘简章</a:t>
            </a:r>
            <a:endParaRPr lang="zh-CN" altLang="en-US" sz="3600" b="1" noProof="1">
              <a:solidFill>
                <a:srgbClr val="0000FF"/>
              </a:solidFill>
              <a:effectLst>
                <a:outerShdw blurRad="38100" dist="38100" dir="2700000">
                  <a:srgbClr val="C0C0C0"/>
                </a:outerShdw>
              </a:effectLst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4340" name="文本框 4100"/>
          <p:cNvSpPr txBox="1">
            <a:spLocks noChangeArrowheads="1"/>
          </p:cNvSpPr>
          <p:nvPr/>
        </p:nvSpPr>
        <p:spPr bwMode="auto">
          <a:xfrm>
            <a:off x="4645025" y="620713"/>
            <a:ext cx="2169184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一流 超越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41" name="文本框 4101"/>
          <p:cNvSpPr txBox="1">
            <a:spLocks noChangeArrowheads="1"/>
          </p:cNvSpPr>
          <p:nvPr/>
        </p:nvSpPr>
        <p:spPr bwMode="auto">
          <a:xfrm>
            <a:off x="4645025" y="1917700"/>
            <a:ext cx="2169184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精作 奉献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2195736" cy="220486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204864"/>
            <a:ext cx="2195736" cy="936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zh-CN" altLang="en-US"/>
              <a:t>福利待遇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7074201" y="0"/>
            <a:ext cx="2051719" cy="677344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32460" y="1515110"/>
            <a:ext cx="8274685" cy="27584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eaLnBrk="1" latinLnBrk="0" hangingPunct="1">
              <a:lnSpc>
                <a:spcPts val="3000"/>
              </a:lnSpc>
            </a:pPr>
            <a:r>
              <a:rPr lang="en-US" altLang="zh-CN" sz="1600"/>
              <a:t>1</a:t>
            </a:r>
            <a:r>
              <a:rPr lang="zh-CN" altLang="en-US" sz="1600"/>
              <a:t>、应届实习生入职分公司在尚未毕业的实习期内工资标准，本科按每月</a:t>
            </a:r>
            <a:r>
              <a:rPr lang="en-US" altLang="zh-CN" sz="1600"/>
              <a:t>1200</a:t>
            </a:r>
            <a:r>
              <a:rPr lang="zh-CN" altLang="en-US" sz="1600"/>
              <a:t>元</a:t>
            </a:r>
            <a:r>
              <a:rPr lang="en-US" altLang="zh-CN" sz="1600"/>
              <a:t>/</a:t>
            </a:r>
            <a:r>
              <a:rPr lang="zh-CN" altLang="en-US" sz="1600"/>
              <a:t>月，专科按每月</a:t>
            </a:r>
            <a:r>
              <a:rPr lang="en-US" altLang="zh-CN" sz="1600"/>
              <a:t>1000</a:t>
            </a:r>
            <a:r>
              <a:rPr lang="zh-CN" altLang="en-US" sz="1600"/>
              <a:t>元</a:t>
            </a:r>
            <a:r>
              <a:rPr lang="en-US" altLang="zh-CN" sz="1600"/>
              <a:t>/</a:t>
            </a:r>
            <a:r>
              <a:rPr lang="zh-CN" altLang="en-US" sz="1600"/>
              <a:t>月发放（实习起需达到</a:t>
            </a:r>
            <a:r>
              <a:rPr lang="en-US" altLang="zh-CN" sz="1600"/>
              <a:t>3</a:t>
            </a:r>
            <a:r>
              <a:rPr lang="zh-CN" altLang="en-US" sz="1600"/>
              <a:t>个月以上才享受工资发放）；</a:t>
            </a:r>
            <a:endParaRPr lang="zh-CN" altLang="en-US" sz="1600"/>
          </a:p>
          <a:p>
            <a:pPr eaLnBrk="1" latinLnBrk="0" hangingPunct="1">
              <a:lnSpc>
                <a:spcPts val="3000"/>
              </a:lnSpc>
            </a:pPr>
            <a:r>
              <a:rPr lang="en-US" altLang="zh-CN" sz="1600"/>
              <a:t>2</a:t>
            </a:r>
            <a:r>
              <a:rPr lang="zh-CN" altLang="en-US" sz="1600"/>
              <a:t>、实习期内表现优秀的学生，毕业后表现优异学生须通过考核后可录取试用（试用期录取待遇按公司制度执行）。</a:t>
            </a:r>
            <a:endParaRPr lang="zh-CN" altLang="en-US" sz="1600"/>
          </a:p>
          <a:p>
            <a:pPr eaLnBrk="1" latinLnBrk="0" hangingPunct="1">
              <a:lnSpc>
                <a:spcPts val="3000"/>
              </a:lnSpc>
            </a:pPr>
            <a:r>
              <a:rPr lang="en-US" altLang="zh-CN" sz="1600"/>
              <a:t>3</a:t>
            </a:r>
            <a:r>
              <a:rPr lang="zh-CN" altLang="en-US" sz="1600"/>
              <a:t>、公司包食宿；</a:t>
            </a:r>
            <a:endParaRPr lang="zh-CN" altLang="en-US" sz="1600"/>
          </a:p>
          <a:p>
            <a:endParaRPr lang="zh-CN" altLang="en-US" sz="1600"/>
          </a:p>
          <a:p>
            <a:endParaRPr lang="zh-CN" altLang="en-US" sz="1600"/>
          </a:p>
          <a:p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副标题 9217"/>
          <p:cNvSpPr>
            <a:spLocks noGrp="1"/>
          </p:cNvSpPr>
          <p:nvPr>
            <p:ph type="subTitle" idx="1"/>
          </p:nvPr>
        </p:nvSpPr>
        <p:spPr>
          <a:xfrm>
            <a:off x="2819400" y="4953000"/>
            <a:ext cx="5167313" cy="414338"/>
          </a:xfrm>
        </p:spPr>
        <p:txBody>
          <a:bodyPr/>
          <a:lstStyle/>
          <a:p>
            <a:pPr algn="dist" eaLnBrk="1" hangingPunct="1">
              <a:lnSpc>
                <a:spcPct val="80000"/>
              </a:lnSpc>
            </a:pPr>
            <a:r>
              <a:rPr lang="en-US" altLang="zh-CN" sz="1800" b="1" smtClean="0">
                <a:solidFill>
                  <a:schemeClr val="bg1"/>
                </a:solidFill>
                <a:latin typeface="Arial" panose="020B0604020202020204" pitchFamily="34" charset="0"/>
              </a:rPr>
              <a:t>Click to edit company slogan .</a:t>
            </a:r>
            <a:endParaRPr lang="en-US" altLang="zh-CN" sz="1800" b="1" smtClean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9220" name="矩形 9219"/>
          <p:cNvSpPr>
            <a:spLocks noChangeArrowheads="1" noChangeShapeType="1" noTextEdit="1"/>
          </p:cNvSpPr>
          <p:nvPr/>
        </p:nvSpPr>
        <p:spPr bwMode="auto">
          <a:xfrm>
            <a:off x="2268538" y="4581525"/>
            <a:ext cx="5029200" cy="762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zh-CN" altLang="en-US" sz="3600" b="1" kern="10" dirty="0" smtClean="0">
                <a:ln w="19050">
                  <a:solidFill>
                    <a:schemeClr val="bg1"/>
                  </a:solidFill>
                  <a:round/>
                </a:ln>
                <a:gradFill rotWithShape="1">
                  <a:gsLst>
                    <a:gs pos="0">
                      <a:schemeClr val="tx1"/>
                    </a:gs>
                    <a:gs pos="100000">
                      <a:schemeClr val="hlink"/>
                    </a:gs>
                  </a:gsLst>
                  <a:lin ang="0" scaled="1"/>
                </a:gradFill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latin typeface="Arial" panose="020B0604020202020204"/>
                <a:cs typeface="Arial" panose="020B0604020202020204"/>
              </a:rPr>
              <a:t>谢谢</a:t>
            </a:r>
            <a:endParaRPr lang="zh-CN" altLang="en-US" sz="3600" b="1" kern="10" dirty="0">
              <a:ln w="19050">
                <a:solidFill>
                  <a:schemeClr val="bg1"/>
                </a:solidFill>
                <a:round/>
              </a:ln>
              <a:gradFill rotWithShape="1">
                <a:gsLst>
                  <a:gs pos="0">
                    <a:schemeClr val="tx1"/>
                  </a:gs>
                  <a:gs pos="100000">
                    <a:schemeClr val="hlink"/>
                  </a:gs>
                </a:gsLst>
                <a:lin ang="0" scaled="1"/>
              </a:gradFill>
              <a:effectLst>
                <a:outerShdw dist="63500" dir="2212194" algn="ctr" rotWithShape="0">
                  <a:srgbClr val="868686">
                    <a:alpha val="50000"/>
                  </a:srgbClr>
                </a:outerShdw>
              </a:effectLst>
              <a:latin typeface="Arial" panose="020B0604020202020204"/>
              <a:cs typeface="Arial" panose="020B0604020202020204"/>
            </a:endParaRPr>
          </a:p>
        </p:txBody>
      </p:sp>
      <p:pic>
        <p:nvPicPr>
          <p:cNvPr id="33796" name="图片 9220" descr="(`CE2}BHDV{VYX@YQSSNE[R"/>
          <p:cNvPicPr>
            <a:picLocks noChangeAspect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2195513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195736" cy="220486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204864"/>
            <a:ext cx="2195736" cy="936104"/>
          </a:xfrm>
          <a:prstGeom prst="rect">
            <a:avLst/>
          </a:prstGeom>
        </p:spPr>
      </p:pic>
      <p:sp>
        <p:nvSpPr>
          <p:cNvPr id="13" name="文本框 4100"/>
          <p:cNvSpPr txBox="1">
            <a:spLocks noChangeArrowheads="1"/>
          </p:cNvSpPr>
          <p:nvPr/>
        </p:nvSpPr>
        <p:spPr bwMode="auto">
          <a:xfrm>
            <a:off x="4645025" y="620713"/>
            <a:ext cx="2169184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一流 超越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4101"/>
          <p:cNvSpPr txBox="1">
            <a:spLocks noChangeArrowheads="1"/>
          </p:cNvSpPr>
          <p:nvPr/>
        </p:nvSpPr>
        <p:spPr bwMode="auto">
          <a:xfrm>
            <a:off x="4645025" y="1917700"/>
            <a:ext cx="2169184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精作 奉献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6031104"/>
            <a:ext cx="809625" cy="847725"/>
          </a:xfrm>
          <a:prstGeom prst="rect">
            <a:avLst/>
          </a:prstGeom>
        </p:spPr>
      </p:pic>
      <p:pic>
        <p:nvPicPr>
          <p:cNvPr id="16385" name="图片 6146" descr="1I}`%[K6PL]XEI%C2ESE~S9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1588"/>
            <a:ext cx="2051050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图片 6148" descr="TCPRHY8(ZRQ39989O6GUK0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1863" y="6526213"/>
            <a:ext cx="27924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74201" y="0"/>
            <a:ext cx="2051719" cy="67734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sz="3600" dirty="0" smtClean="0"/>
              <a:t> </a:t>
            </a:r>
            <a:r>
              <a:rPr lang="zh-CN" altLang="en-US" sz="3600" dirty="0" smtClean="0">
                <a:latin typeface="+mn-ea"/>
                <a:ea typeface="+mn-ea"/>
              </a:rPr>
              <a:t>目  录</a:t>
            </a:r>
            <a:endParaRPr lang="zh-CN" altLang="en-US" sz="3600" dirty="0">
              <a:latin typeface="+mn-ea"/>
              <a:ea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44525" y="2176145"/>
            <a:ext cx="815975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Clr>
                <a:srgbClr val="3967DE"/>
              </a:buClr>
              <a:buFont typeface="Wingdings" panose="05000000000000000000" charset="0"/>
              <a:buNone/>
            </a:pPr>
            <a:r>
              <a:rPr lang="zh-CN" altLang="en-US" sz="2400" b="1" dirty="0"/>
              <a:t>一</a:t>
            </a:r>
            <a:r>
              <a:rPr lang="zh-CN" altLang="en-US" sz="2400" b="1" dirty="0" smtClean="0"/>
              <a:t>、集团简介；</a:t>
            </a:r>
            <a:endParaRPr lang="zh-CN" altLang="en-US" sz="2400" b="1" dirty="0"/>
          </a:p>
          <a:p>
            <a:pPr marL="0" indent="0">
              <a:buClr>
                <a:srgbClr val="3967DE"/>
              </a:buClr>
              <a:buFont typeface="Wingdings" panose="05000000000000000000" charset="0"/>
              <a:buNone/>
            </a:pPr>
            <a:r>
              <a:rPr lang="zh-CN" altLang="en-US" sz="2400" b="1" dirty="0">
                <a:sym typeface="+mn-ea"/>
              </a:rPr>
              <a:t>二</a:t>
            </a:r>
            <a:r>
              <a:rPr lang="zh-CN" altLang="en-US" sz="2400" b="1" dirty="0" smtClean="0">
                <a:sym typeface="+mn-ea"/>
              </a:rPr>
              <a:t>、企业简介；</a:t>
            </a:r>
            <a:endParaRPr lang="en-US" altLang="zh-CN" sz="2400" b="1" dirty="0" smtClean="0">
              <a:sym typeface="+mn-ea"/>
            </a:endParaRPr>
          </a:p>
          <a:p>
            <a:pPr marL="0" indent="0">
              <a:buClr>
                <a:srgbClr val="3967DE"/>
              </a:buClr>
              <a:buFont typeface="Wingdings" panose="05000000000000000000" charset="0"/>
              <a:buNone/>
            </a:pPr>
            <a:r>
              <a:rPr lang="zh-CN" altLang="en-US" sz="2400" b="1" dirty="0" smtClean="0">
                <a:sym typeface="+mn-ea"/>
              </a:rPr>
              <a:t>三、招聘岗位及要求；</a:t>
            </a:r>
            <a:endParaRPr lang="en-US" altLang="zh-CN" sz="2400" b="1" dirty="0" smtClean="0">
              <a:sym typeface="+mn-ea"/>
            </a:endParaRPr>
          </a:p>
          <a:p>
            <a:pPr marL="0" indent="0">
              <a:buClr>
                <a:srgbClr val="3967DE"/>
              </a:buClr>
              <a:buFont typeface="Wingdings" panose="05000000000000000000" charset="0"/>
              <a:buNone/>
            </a:pPr>
            <a:r>
              <a:rPr lang="zh-CN" altLang="en-US" sz="2400" b="1" dirty="0" smtClean="0">
                <a:sym typeface="+mn-ea"/>
              </a:rPr>
              <a:t>四、福利待遇；</a:t>
            </a:r>
            <a:endParaRPr lang="en-US" altLang="zh-CN" sz="2400" b="1" dirty="0" smtClean="0">
              <a:sym typeface="+mn-ea"/>
            </a:endParaRPr>
          </a:p>
          <a:p>
            <a:pPr marL="0" indent="0">
              <a:buClr>
                <a:srgbClr val="3967DE"/>
              </a:buClr>
              <a:buFont typeface="Wingdings" panose="05000000000000000000" charset="0"/>
              <a:buNone/>
            </a:pPr>
            <a:endParaRPr lang="en-US" altLang="zh-CN" sz="2400" b="1" dirty="0" smtClean="0">
              <a:sym typeface="+mn-ea"/>
            </a:endParaRPr>
          </a:p>
          <a:p>
            <a:pPr marL="0" indent="0">
              <a:buClr>
                <a:srgbClr val="3967DE"/>
              </a:buClr>
              <a:buFont typeface="Wingdings" panose="05000000000000000000" charset="0"/>
              <a:buNone/>
            </a:pPr>
            <a:endParaRPr lang="en-US" altLang="zh-CN" b="1" dirty="0" smtClean="0">
              <a:sym typeface="+mn-ea"/>
            </a:endParaRPr>
          </a:p>
          <a:p>
            <a:pPr marL="0" indent="0">
              <a:buClr>
                <a:srgbClr val="3967DE"/>
              </a:buClr>
              <a:buFont typeface="Wingdings" panose="05000000000000000000" charset="0"/>
              <a:buNone/>
            </a:pPr>
            <a:endParaRPr lang="zh-CN" altLang="en-US" b="1" dirty="0">
              <a:sym typeface="+mn-ea"/>
            </a:endParaRPr>
          </a:p>
          <a:p>
            <a:pPr marL="0" indent="0">
              <a:buClr>
                <a:srgbClr val="3967DE"/>
              </a:buClr>
              <a:buFont typeface="Wingdings" panose="05000000000000000000" charset="0"/>
              <a:buNone/>
            </a:pPr>
            <a:endParaRPr lang="zh-CN" altLang="en-US" b="1" dirty="0"/>
          </a:p>
          <a:p>
            <a:pPr marL="0" indent="0">
              <a:buClr>
                <a:srgbClr val="3967DE"/>
              </a:buClr>
              <a:buFont typeface="Wingdings" panose="05000000000000000000" charset="0"/>
              <a:buNone/>
            </a:pP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 smtClean="0"/>
              <a:t>湖南建工集团简介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40768"/>
            <a:ext cx="8427085" cy="5089877"/>
          </a:xfrm>
        </p:spPr>
        <p:txBody>
          <a:bodyPr/>
          <a:lstStyle/>
          <a:p>
            <a:pPr marL="0" indent="0" latinLnBrk="0">
              <a:lnSpc>
                <a:spcPts val="2500"/>
              </a:lnSpc>
              <a:spcBef>
                <a:spcPts val="0"/>
              </a:spcBef>
              <a:buNone/>
            </a:pPr>
            <a:r>
              <a:rPr lang="zh-CN" altLang="zh-CN" sz="1600" dirty="0" smtClean="0"/>
              <a:t> </a:t>
            </a:r>
            <a:r>
              <a:rPr lang="en-US" altLang="zh-CN" sz="1600" dirty="0" smtClean="0"/>
              <a:t>      </a:t>
            </a:r>
            <a:r>
              <a:rPr lang="zh-CN" altLang="zh-CN" sz="1600" dirty="0" smtClean="0"/>
              <a:t>湖南建工集团成立于</a:t>
            </a:r>
            <a:r>
              <a:rPr lang="en-US" altLang="zh-CN" sz="1600" dirty="0" smtClean="0"/>
              <a:t>1952</a:t>
            </a:r>
            <a:r>
              <a:rPr lang="zh-CN" altLang="zh-CN" sz="1600" dirty="0" smtClean="0"/>
              <a:t>年</a:t>
            </a:r>
            <a:r>
              <a:rPr lang="en-US" altLang="zh-CN" sz="1600" dirty="0" smtClean="0"/>
              <a:t>7</a:t>
            </a:r>
            <a:r>
              <a:rPr lang="zh-CN" altLang="zh-CN" sz="1600" dirty="0" smtClean="0"/>
              <a:t>月，是一家具有勘察设计、科学研究、高等职业教育、建筑安装、路桥施工、水利水电施工、新能源建设、设备制造、房地产开发、对外工程承包、劳务合作、进出口贸易、城市综合运营等综合实力的大型企业集团。集团生产经营资本</a:t>
            </a:r>
            <a:r>
              <a:rPr lang="en-US" altLang="zh-CN" sz="1600" dirty="0" smtClean="0"/>
              <a:t>130</a:t>
            </a:r>
            <a:r>
              <a:rPr lang="zh-CN" altLang="zh-CN" sz="1600" dirty="0" smtClean="0"/>
              <a:t>多亿元，年生产</a:t>
            </a:r>
            <a:r>
              <a:rPr lang="en-US" altLang="zh-CN" sz="1600" dirty="0" smtClean="0"/>
              <a:t>(</a:t>
            </a:r>
            <a:r>
              <a:rPr lang="zh-CN" altLang="zh-CN" sz="1600" dirty="0" smtClean="0"/>
              <a:t>施工</a:t>
            </a:r>
            <a:r>
              <a:rPr lang="en-US" altLang="zh-CN" sz="1600" dirty="0" smtClean="0"/>
              <a:t>)</a:t>
            </a:r>
            <a:r>
              <a:rPr lang="zh-CN" altLang="zh-CN" sz="1600" dirty="0" smtClean="0"/>
              <a:t>能力</a:t>
            </a:r>
            <a:r>
              <a:rPr lang="en-US" altLang="zh-CN" sz="1600" dirty="0" smtClean="0"/>
              <a:t>1000</a:t>
            </a:r>
            <a:r>
              <a:rPr lang="zh-CN" altLang="zh-CN" sz="1600" dirty="0" smtClean="0"/>
              <a:t>亿元以上，连续</a:t>
            </a:r>
            <a:r>
              <a:rPr lang="en-US" altLang="zh-CN" sz="1600" dirty="0" smtClean="0"/>
              <a:t>12</a:t>
            </a:r>
            <a:r>
              <a:rPr lang="zh-CN" altLang="zh-CN" sz="1600" dirty="0" smtClean="0"/>
              <a:t>年入选“中国企业</a:t>
            </a:r>
            <a:r>
              <a:rPr lang="en-US" altLang="zh-CN" sz="1600" dirty="0" smtClean="0"/>
              <a:t>500</a:t>
            </a:r>
            <a:r>
              <a:rPr lang="zh-CN" altLang="zh-CN" sz="1600" dirty="0" smtClean="0"/>
              <a:t>强”、“中国承包商</a:t>
            </a:r>
            <a:r>
              <a:rPr lang="en-US" altLang="zh-CN" sz="1600" dirty="0" smtClean="0"/>
              <a:t>80</a:t>
            </a:r>
            <a:r>
              <a:rPr lang="zh-CN" altLang="zh-CN" sz="1600" dirty="0" smtClean="0"/>
              <a:t>强和工程设计企业</a:t>
            </a:r>
            <a:r>
              <a:rPr lang="en-US" altLang="zh-CN" sz="1600" dirty="0" smtClean="0"/>
              <a:t>60</a:t>
            </a:r>
            <a:r>
              <a:rPr lang="zh-CN" altLang="zh-CN" sz="1600" dirty="0" smtClean="0"/>
              <a:t>强”，连续</a:t>
            </a:r>
            <a:r>
              <a:rPr lang="en-US" altLang="zh-CN" sz="1600" dirty="0" smtClean="0"/>
              <a:t>16</a:t>
            </a:r>
            <a:r>
              <a:rPr lang="zh-CN" altLang="zh-CN" sz="1600" dirty="0" smtClean="0"/>
              <a:t>年荣获</a:t>
            </a:r>
            <a:r>
              <a:rPr lang="en-US" altLang="zh-CN" sz="1600" dirty="0" smtClean="0"/>
              <a:t>77</a:t>
            </a:r>
            <a:r>
              <a:rPr lang="zh-CN" altLang="zh-CN" sz="1600" dirty="0" smtClean="0"/>
              <a:t>项中国建设工程鲁班奖。集团的经营区城已覆盖全中国，在非洲、亚洲、南美洲和澳大利亚等</a:t>
            </a:r>
            <a:r>
              <a:rPr lang="en-US" altLang="zh-CN" sz="1600" dirty="0" smtClean="0"/>
              <a:t>30</a:t>
            </a:r>
            <a:r>
              <a:rPr lang="zh-CN" altLang="zh-CN" sz="1600" dirty="0" smtClean="0"/>
              <a:t>多个国家和地区建有公司或者工程项目部，目前在马来西亚、利比里亚、坦桑利亚、赞比亚、阿联酋、尼日利亚、沙特阿拉伯、加纳、斐济、萨摩亚、斯里兰卡、澳大利亚、蒙古、塞拉利昂、孟加拉、越南、老挝、几内亚、佛得角等国均有在建工程项目。 </a:t>
            </a:r>
            <a:endParaRPr lang="en-US" altLang="zh-CN" sz="1600" dirty="0" smtClean="0"/>
          </a:p>
          <a:p>
            <a:pPr marL="0" indent="0">
              <a:lnSpc>
                <a:spcPts val="2500"/>
              </a:lnSpc>
              <a:spcBef>
                <a:spcPts val="0"/>
              </a:spcBef>
              <a:buNone/>
            </a:pPr>
            <a:r>
              <a:rPr lang="en-US" altLang="zh-CN" sz="1600" dirty="0" smtClean="0"/>
              <a:t>      </a:t>
            </a:r>
            <a:r>
              <a:rPr lang="zh-CN" altLang="zh-CN" sz="1600" dirty="0" smtClean="0"/>
              <a:t>湖南建工集团是由湖南省建筑工程集团总公司《集团母公司、核心企业、湖南省首家房屋建筑工程总承包特级资质企业</a:t>
            </a:r>
            <a:r>
              <a:rPr lang="en-US" altLang="zh-CN" sz="1600" dirty="0" smtClean="0"/>
              <a:t>)</a:t>
            </a:r>
            <a:r>
              <a:rPr lang="zh-CN" altLang="zh-CN" sz="1600" dirty="0" smtClean="0"/>
              <a:t>和具有特级、一级总承包等多项资质的紧密层子公司湖南省第一工程有限公司、湖南省第二工程有限公司、湖南省第三工程有限公司、湖南省第四工程有限公司、湖南省第五工程有限公司、湖南省第六工程有限公司、湖南省工业设备安装有限公司、湖南建工路桥集团有限公司、湖南建工华旺租赁有限公司、湖南建工相山投资集团等</a:t>
            </a:r>
            <a:r>
              <a:rPr lang="en-US" altLang="zh-CN" sz="1600" dirty="0" smtClean="0"/>
              <a:t>68</a:t>
            </a:r>
            <a:r>
              <a:rPr lang="zh-CN" altLang="zh-CN" sz="1600" dirty="0" smtClean="0"/>
              <a:t>家综合建筑类、建筑相关产业类子公司、</a:t>
            </a:r>
            <a:r>
              <a:rPr lang="en-US" altLang="zh-CN" sz="1600" dirty="0" smtClean="0"/>
              <a:t>300</a:t>
            </a:r>
            <a:r>
              <a:rPr lang="zh-CN" altLang="zh-CN" sz="1600" dirty="0" smtClean="0"/>
              <a:t>余家分公司和湖南城建职业技术学院</a:t>
            </a:r>
            <a:r>
              <a:rPr lang="en-US" altLang="zh-CN" sz="1600" dirty="0" smtClean="0"/>
              <a:t>(</a:t>
            </a:r>
            <a:r>
              <a:rPr lang="zh-CN" altLang="zh-CN" sz="1600" dirty="0" smtClean="0"/>
              <a:t>含湖南建筑高级技工学校</a:t>
            </a:r>
            <a:r>
              <a:rPr lang="en-US" altLang="zh-CN" sz="1600" dirty="0" smtClean="0"/>
              <a:t>)</a:t>
            </a:r>
            <a:r>
              <a:rPr lang="zh-CN" altLang="zh-CN" sz="1600" dirty="0" smtClean="0"/>
              <a:t>一所大学组成。</a:t>
            </a:r>
            <a:endParaRPr lang="zh-CN" altLang="zh-CN" sz="1600" dirty="0" smtClean="0"/>
          </a:p>
          <a:p>
            <a:pPr marL="0" indent="0" latinLnBrk="0">
              <a:lnSpc>
                <a:spcPts val="2500"/>
              </a:lnSpc>
              <a:spcBef>
                <a:spcPts val="0"/>
              </a:spcBef>
              <a:buNone/>
            </a:pPr>
            <a:endParaRPr lang="zh-CN" altLang="en-US" sz="1600" dirty="0"/>
          </a:p>
          <a:p>
            <a:pPr marL="0" indent="0" latinLnBrk="0">
              <a:lnSpc>
                <a:spcPts val="3500"/>
              </a:lnSpc>
              <a:spcBef>
                <a:spcPts val="0"/>
              </a:spcBef>
              <a:buNone/>
            </a:pPr>
            <a:r>
              <a:rPr lang="en-US" altLang="zh-CN" sz="2000" b="1" dirty="0" smtClean="0"/>
              <a:t>   </a:t>
            </a:r>
            <a:endParaRPr lang="zh-CN" altLang="en-US" sz="1600" dirty="0"/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7082456" y="0"/>
            <a:ext cx="2051719" cy="67734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5106387"/>
          </a:xfrm>
        </p:spPr>
        <p:txBody>
          <a:bodyPr/>
          <a:lstStyle/>
          <a:p>
            <a:pPr>
              <a:buNone/>
            </a:pPr>
            <a:r>
              <a:rPr lang="en-US" altLang="zh-CN" sz="1600" dirty="0" smtClean="0"/>
              <a:t>     </a:t>
            </a:r>
            <a:r>
              <a:rPr lang="zh-CN" altLang="zh-CN" sz="1600" dirty="0" smtClean="0"/>
              <a:t>湖南省第一工程有限公司是湖南省建工集团成员企业，前身为成立千</a:t>
            </a:r>
            <a:r>
              <a:rPr lang="en-US" altLang="zh-CN" sz="1600" dirty="0" smtClean="0"/>
              <a:t>1959</a:t>
            </a:r>
            <a:r>
              <a:rPr lang="zh-CN" altLang="zh-CN" sz="1600" dirty="0" smtClean="0"/>
              <a:t>年的湖南省基</a:t>
            </a:r>
            <a:endParaRPr lang="en-US" altLang="zh-CN" sz="1600" dirty="0" smtClean="0"/>
          </a:p>
          <a:p>
            <a:pPr>
              <a:buNone/>
            </a:pPr>
            <a:r>
              <a:rPr lang="zh-CN" altLang="zh-CN" sz="1600" dirty="0" smtClean="0"/>
              <a:t>本建设局援外办公室，</a:t>
            </a:r>
            <a:r>
              <a:rPr lang="en-US" altLang="zh-CN" sz="1600" dirty="0" smtClean="0"/>
              <a:t>1979</a:t>
            </a:r>
            <a:r>
              <a:rPr lang="zh-CN" altLang="zh-CN" sz="1600" dirty="0" smtClean="0"/>
              <a:t>年</a:t>
            </a:r>
            <a:r>
              <a:rPr lang="en-US" altLang="zh-CN" sz="1600" dirty="0" smtClean="0"/>
              <a:t>10</a:t>
            </a:r>
            <a:r>
              <a:rPr lang="zh-CN" altLang="zh-CN" sz="1600" dirty="0" smtClean="0"/>
              <a:t>月与中国建筑工程总公司湖南分公司合署办公，</a:t>
            </a:r>
            <a:r>
              <a:rPr lang="en-US" altLang="zh-CN" sz="1600" dirty="0" smtClean="0"/>
              <a:t>1992</a:t>
            </a:r>
            <a:r>
              <a:rPr lang="zh-CN" altLang="zh-CN" sz="1600" dirty="0" smtClean="0"/>
              <a:t>年</a:t>
            </a:r>
            <a:r>
              <a:rPr lang="en-US" altLang="zh-CN" sz="1600" dirty="0" smtClean="0"/>
              <a:t>11</a:t>
            </a:r>
            <a:r>
              <a:rPr lang="zh-CN" altLang="zh-CN" sz="1600" dirty="0" smtClean="0"/>
              <a:t>月</a:t>
            </a:r>
            <a:endParaRPr lang="en-US" altLang="zh-CN" sz="1600" dirty="0" smtClean="0"/>
          </a:p>
          <a:p>
            <a:pPr>
              <a:buNone/>
            </a:pPr>
            <a:r>
              <a:rPr lang="zh-CN" altLang="zh-CN" sz="1600" dirty="0" smtClean="0"/>
              <a:t>更名为湖南中建工程公司。</a:t>
            </a:r>
            <a:r>
              <a:rPr lang="en-US" altLang="zh-CN" sz="1600" dirty="0" smtClean="0"/>
              <a:t>2006</a:t>
            </a:r>
            <a:r>
              <a:rPr lang="zh-CN" altLang="zh-CN" sz="1600" dirty="0" smtClean="0"/>
              <a:t>年</a:t>
            </a:r>
            <a:r>
              <a:rPr lang="en-US" altLang="zh-CN" sz="1600" dirty="0" smtClean="0"/>
              <a:t>7</a:t>
            </a:r>
            <a:r>
              <a:rPr lang="zh-CN" altLang="zh-CN" sz="1600" dirty="0" smtClean="0"/>
              <a:t>月更名为湖南省第一工程公司。</a:t>
            </a:r>
            <a:r>
              <a:rPr lang="en-US" altLang="zh-CN" sz="1600" dirty="0" smtClean="0"/>
              <a:t>2014</a:t>
            </a:r>
            <a:r>
              <a:rPr lang="zh-CN" altLang="zh-CN" sz="1600" dirty="0" smtClean="0"/>
              <a:t>年经改制重组后，</a:t>
            </a:r>
            <a:endParaRPr lang="en-US" altLang="zh-CN" sz="1600" dirty="0" smtClean="0"/>
          </a:p>
          <a:p>
            <a:pPr>
              <a:buNone/>
            </a:pPr>
            <a:r>
              <a:rPr lang="zh-CN" altLang="zh-CN" sz="1600" dirty="0" smtClean="0"/>
              <a:t>更名为湖南省第一工程有限公司。</a:t>
            </a:r>
            <a:endParaRPr lang="zh-CN" altLang="zh-CN" sz="1600" dirty="0" smtClean="0"/>
          </a:p>
          <a:p>
            <a:pPr>
              <a:buNone/>
            </a:pPr>
            <a:r>
              <a:rPr lang="en-US" altLang="zh-CN" sz="1600" dirty="0" smtClean="0"/>
              <a:t>    </a:t>
            </a:r>
            <a:r>
              <a:rPr lang="zh-CN" altLang="zh-CN" sz="1600" dirty="0" smtClean="0"/>
              <a:t>公司现拥有房屋建筑工程、化工石油工程、市政公用工程、机电安装工程等施工总承包一</a:t>
            </a:r>
            <a:endParaRPr lang="en-US" altLang="zh-CN" sz="1600" dirty="0" smtClean="0"/>
          </a:p>
          <a:p>
            <a:pPr>
              <a:buNone/>
            </a:pPr>
            <a:r>
              <a:rPr lang="zh-CN" altLang="zh-CN" sz="1600" dirty="0" smtClean="0"/>
              <a:t>级资质</a:t>
            </a:r>
            <a:r>
              <a:rPr lang="en-US" altLang="zh-CN" sz="1600" dirty="0" smtClean="0"/>
              <a:t>;</a:t>
            </a:r>
            <a:r>
              <a:rPr lang="zh-CN" altLang="zh-CN" sz="1600" dirty="0" smtClean="0"/>
              <a:t>钢结构工程专业、机电设备安装工程专业承包、地基与基础工程专业承包、建筑装修</a:t>
            </a:r>
            <a:endParaRPr lang="en-US" altLang="zh-CN" sz="1600" dirty="0" smtClean="0"/>
          </a:p>
          <a:p>
            <a:pPr>
              <a:buNone/>
            </a:pPr>
            <a:r>
              <a:rPr lang="zh-CN" altLang="zh-CN" sz="1600" dirty="0" smtClean="0"/>
              <a:t>装饰工程专业承包一级</a:t>
            </a:r>
            <a:r>
              <a:rPr lang="en-US" altLang="zh-CN" sz="1600" dirty="0" smtClean="0"/>
              <a:t>;</a:t>
            </a:r>
            <a:r>
              <a:rPr lang="zh-CN" altLang="zh-CN" sz="1600" dirty="0" smtClean="0"/>
              <a:t>电力工程施工总承包以及无损检测专业承包三级资质</a:t>
            </a:r>
            <a:r>
              <a:rPr lang="en-US" altLang="zh-CN" sz="1600" dirty="0" smtClean="0"/>
              <a:t>;</a:t>
            </a:r>
            <a:r>
              <a:rPr lang="zh-CN" altLang="zh-CN" sz="1600" dirty="0" smtClean="0"/>
              <a:t>三类压力容器制</a:t>
            </a:r>
            <a:endParaRPr lang="en-US" altLang="zh-CN" sz="1600" dirty="0" smtClean="0"/>
          </a:p>
          <a:p>
            <a:pPr>
              <a:buNone/>
            </a:pPr>
            <a:r>
              <a:rPr lang="zh-CN" altLang="zh-CN" sz="1600" dirty="0" smtClean="0"/>
              <a:t>造、设计资质</a:t>
            </a:r>
            <a:r>
              <a:rPr lang="en-US" altLang="zh-CN" sz="1600" dirty="0" smtClean="0"/>
              <a:t>;</a:t>
            </a:r>
            <a:r>
              <a:rPr lang="zh-CN" altLang="zh-CN" sz="1600" dirty="0" smtClean="0"/>
              <a:t>压力管道</a:t>
            </a:r>
            <a:r>
              <a:rPr lang="en-US" altLang="zh-CN" sz="1600" dirty="0" smtClean="0"/>
              <a:t>GB1 </a:t>
            </a:r>
            <a:r>
              <a:rPr lang="zh-CN" altLang="zh-CN" sz="1600" dirty="0" smtClean="0"/>
              <a:t>、</a:t>
            </a:r>
            <a:r>
              <a:rPr lang="en-US" altLang="zh-CN" sz="1600" dirty="0" smtClean="0"/>
              <a:t>GB2</a:t>
            </a:r>
            <a:r>
              <a:rPr lang="zh-CN" altLang="zh-CN" sz="1600" dirty="0" smtClean="0"/>
              <a:t>、</a:t>
            </a:r>
            <a:r>
              <a:rPr lang="en-US" altLang="zh-CN" sz="1600" dirty="0" smtClean="0"/>
              <a:t>GC2</a:t>
            </a:r>
            <a:r>
              <a:rPr lang="zh-CN" altLang="zh-CN" sz="1600" dirty="0" smtClean="0"/>
              <a:t>安装资质</a:t>
            </a:r>
            <a:r>
              <a:rPr lang="en-US" altLang="zh-CN" sz="1600" dirty="0" smtClean="0"/>
              <a:t>;</a:t>
            </a:r>
            <a:r>
              <a:rPr lang="zh-CN" altLang="zh-CN" sz="1600" dirty="0" smtClean="0"/>
              <a:t>钢结构乙级设计资质。</a:t>
            </a:r>
            <a:endParaRPr lang="zh-CN" altLang="zh-CN" sz="1600" dirty="0" smtClean="0"/>
          </a:p>
          <a:p>
            <a:pPr>
              <a:buNone/>
            </a:pPr>
            <a:r>
              <a:rPr lang="en-US" altLang="zh-CN" sz="1600" dirty="0" smtClean="0"/>
              <a:t>      </a:t>
            </a:r>
            <a:r>
              <a:rPr lang="zh-CN" altLang="zh-CN" sz="1600" dirty="0" smtClean="0"/>
              <a:t>公司已取得质量、环境与职业健康安全体系认证。公司注册资本</a:t>
            </a:r>
            <a:r>
              <a:rPr lang="en-US" altLang="zh-CN" sz="1600" dirty="0" smtClean="0"/>
              <a:t>1.2</a:t>
            </a:r>
            <a:r>
              <a:rPr lang="zh-CN" altLang="zh-CN" sz="1600" dirty="0" smtClean="0"/>
              <a:t>亿元，现有员工</a:t>
            </a:r>
            <a:r>
              <a:rPr lang="en-US" altLang="zh-CN" sz="1600" dirty="0" smtClean="0"/>
              <a:t>1570</a:t>
            </a:r>
            <a:endParaRPr lang="en-US" altLang="zh-CN" sz="1600" dirty="0" smtClean="0"/>
          </a:p>
          <a:p>
            <a:pPr>
              <a:buNone/>
            </a:pPr>
            <a:r>
              <a:rPr lang="zh-CN" altLang="zh-CN" sz="1600" dirty="0" smtClean="0"/>
              <a:t>人，其中各类专业技术人员</a:t>
            </a:r>
            <a:r>
              <a:rPr lang="en-US" altLang="zh-CN" sz="1600" dirty="0" smtClean="0"/>
              <a:t>750</a:t>
            </a:r>
            <a:r>
              <a:rPr lang="zh-CN" altLang="zh-CN" sz="1600" dirty="0" smtClean="0"/>
              <a:t>余人</a:t>
            </a:r>
            <a:r>
              <a:rPr lang="en-US" altLang="zh-CN" sz="1600" dirty="0" smtClean="0"/>
              <a:t>;</a:t>
            </a:r>
            <a:r>
              <a:rPr lang="zh-CN" altLang="zh-CN" sz="1600" dirty="0" smtClean="0"/>
              <a:t>公司拥有各类大中型施工设备</a:t>
            </a:r>
            <a:r>
              <a:rPr lang="en-US" altLang="zh-CN" sz="1600" dirty="0" smtClean="0"/>
              <a:t>1500</a:t>
            </a:r>
            <a:r>
              <a:rPr lang="zh-CN" altLang="zh-CN" sz="1600" dirty="0" smtClean="0"/>
              <a:t>余台</a:t>
            </a:r>
            <a:r>
              <a:rPr lang="en-US" altLang="zh-CN" sz="1600" dirty="0" smtClean="0"/>
              <a:t>(</a:t>
            </a:r>
            <a:r>
              <a:rPr lang="zh-CN" altLang="zh-CN" sz="1600" dirty="0" smtClean="0"/>
              <a:t>套</a:t>
            </a:r>
            <a:r>
              <a:rPr lang="en-US" altLang="zh-CN" sz="1600" dirty="0" smtClean="0"/>
              <a:t>)</a:t>
            </a:r>
            <a:r>
              <a:rPr lang="zh-CN" altLang="zh-CN" sz="1600" dirty="0" smtClean="0"/>
              <a:t>，年生产</a:t>
            </a:r>
            <a:r>
              <a:rPr lang="en-US" altLang="zh-CN" sz="1600" dirty="0" smtClean="0"/>
              <a:t>(</a:t>
            </a:r>
            <a:r>
              <a:rPr lang="zh-CN" altLang="zh-CN" sz="1600" dirty="0" smtClean="0"/>
              <a:t>施</a:t>
            </a:r>
            <a:endParaRPr lang="en-US" altLang="zh-CN" sz="1600" dirty="0" smtClean="0"/>
          </a:p>
          <a:p>
            <a:pPr>
              <a:buNone/>
            </a:pPr>
            <a:r>
              <a:rPr lang="zh-CN" altLang="zh-CN" sz="1600" dirty="0" smtClean="0"/>
              <a:t>工</a:t>
            </a:r>
            <a:r>
              <a:rPr lang="en-US" altLang="zh-CN" sz="1600" dirty="0" smtClean="0"/>
              <a:t>)</a:t>
            </a:r>
            <a:r>
              <a:rPr lang="zh-CN" altLang="zh-CN" sz="1600" dirty="0" smtClean="0"/>
              <a:t>能力</a:t>
            </a:r>
            <a:r>
              <a:rPr lang="en-US" altLang="zh-CN" sz="1600" dirty="0" smtClean="0"/>
              <a:t>50</a:t>
            </a:r>
            <a:r>
              <a:rPr lang="zh-CN" altLang="zh-CN" sz="1600" dirty="0" smtClean="0"/>
              <a:t>亿元以上。公司下设市政、机电安装、装修装饰、环保、建筑智能化、钢结构、园</a:t>
            </a:r>
            <a:endParaRPr lang="en-US" altLang="zh-CN" sz="1600" dirty="0" smtClean="0"/>
          </a:p>
          <a:p>
            <a:pPr>
              <a:buNone/>
            </a:pPr>
            <a:r>
              <a:rPr lang="zh-CN" altLang="zh-CN" sz="1600" dirty="0" smtClean="0"/>
              <a:t>林绿化、压力容器、钢模板、机械、设计、节能设备等专业公司</a:t>
            </a:r>
            <a:r>
              <a:rPr lang="en-US" altLang="zh-CN" sz="1600" dirty="0" smtClean="0"/>
              <a:t>;</a:t>
            </a:r>
            <a:r>
              <a:rPr lang="zh-CN" altLang="zh-CN" sz="1600" dirty="0" smtClean="0"/>
              <a:t>地域分支机构和项目经理部</a:t>
            </a:r>
            <a:endParaRPr lang="en-US" altLang="zh-CN" sz="1600" dirty="0" smtClean="0"/>
          </a:p>
          <a:p>
            <a:pPr>
              <a:buNone/>
            </a:pPr>
            <a:r>
              <a:rPr lang="zh-CN" altLang="zh-CN" sz="1600" dirty="0" smtClean="0"/>
              <a:t>分布在北京、上海、宁夏、辽宁、广东、山东、海南、内蒙古、山西、四川、贵州、江西、</a:t>
            </a:r>
            <a:endParaRPr lang="en-US" altLang="zh-CN" sz="1600" dirty="0" smtClean="0"/>
          </a:p>
          <a:p>
            <a:pPr>
              <a:buNone/>
            </a:pPr>
            <a:r>
              <a:rPr lang="zh-CN" altLang="zh-CN" sz="1600" dirty="0" smtClean="0"/>
              <a:t>云南、广西等</a:t>
            </a:r>
            <a:r>
              <a:rPr lang="en-US" altLang="zh-CN" sz="1600" dirty="0" smtClean="0"/>
              <a:t>20</a:t>
            </a:r>
            <a:r>
              <a:rPr lang="zh-CN" altLang="zh-CN" sz="1600" dirty="0" smtClean="0"/>
              <a:t>多个省、市、自治区公司自</a:t>
            </a:r>
            <a:r>
              <a:rPr lang="en-US" altLang="zh-CN" sz="1600" dirty="0" smtClean="0"/>
              <a:t>20</a:t>
            </a:r>
            <a:r>
              <a:rPr lang="zh-CN" altLang="zh-CN" sz="1600" dirty="0" smtClean="0"/>
              <a:t>世纪</a:t>
            </a:r>
            <a:r>
              <a:rPr lang="en-US" altLang="zh-CN" sz="1600" dirty="0" smtClean="0"/>
              <a:t>90</a:t>
            </a:r>
            <a:r>
              <a:rPr lang="zh-CN" altLang="zh-CN" sz="1600" dirty="0" smtClean="0"/>
              <a:t>年代中期开始致力于国内工程建设，工</a:t>
            </a:r>
            <a:endParaRPr lang="en-US" altLang="zh-CN" sz="1600" dirty="0" smtClean="0"/>
          </a:p>
          <a:p>
            <a:pPr>
              <a:buNone/>
            </a:pPr>
            <a:r>
              <a:rPr lang="zh-CN" altLang="zh-CN" sz="1600" dirty="0" smtClean="0"/>
              <a:t>程项目涉及房地产、化工、粮食、机械、轻工、文通、体育、文化、教育、卫生、邮电、商</a:t>
            </a:r>
            <a:endParaRPr lang="en-US" altLang="zh-CN" sz="1600" dirty="0" smtClean="0"/>
          </a:p>
          <a:p>
            <a:pPr>
              <a:buNone/>
            </a:pPr>
            <a:r>
              <a:rPr lang="zh-CN" altLang="zh-CN" sz="1600" dirty="0" smtClean="0"/>
              <a:t>业等领域，创中国建筑工程“鲁班奖”、全国用户满惫工程、“芙蓉奖”、“金刚奖”和省</a:t>
            </a:r>
            <a:endParaRPr lang="en-US" altLang="zh-CN" sz="1600" dirty="0" smtClean="0"/>
          </a:p>
          <a:p>
            <a:pPr>
              <a:buNone/>
            </a:pPr>
            <a:r>
              <a:rPr lang="zh-CN" altLang="zh-CN" sz="1600" dirty="0" smtClean="0"/>
              <a:t>市优质工程数十项。</a:t>
            </a:r>
            <a:endParaRPr lang="zh-CN" altLang="zh-CN" sz="1600" dirty="0" smtClean="0"/>
          </a:p>
          <a:p>
            <a:pPr>
              <a:buNone/>
            </a:pPr>
            <a:endParaRPr lang="zh-CN" altLang="zh-CN" sz="1600" dirty="0" smtClean="0"/>
          </a:p>
          <a:p>
            <a:pPr marL="0" indent="0">
              <a:buNone/>
            </a:pPr>
            <a:endParaRPr lang="zh-CN" alt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2555776" y="764704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企业简介</a:t>
            </a:r>
            <a:endParaRPr lang="zh-CN" alt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7074201" y="0"/>
            <a:ext cx="2051719" cy="67734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616585" y="1295400"/>
            <a:ext cx="8061325" cy="1018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latinLnBrk="0">
              <a:lnSpc>
                <a:spcPts val="2500"/>
              </a:lnSpc>
              <a:spcBef>
                <a:spcPts val="0"/>
              </a:spcBef>
              <a:buNone/>
            </a:pPr>
            <a:r>
              <a:rPr lang="en-US" altLang="zh-CN" sz="1600" dirty="0" smtClean="0"/>
              <a:t>      </a:t>
            </a:r>
            <a:r>
              <a:rPr lang="zh-CN" altLang="zh-CN" sz="1600" dirty="0" smtClean="0"/>
              <a:t>公司连续多年获评“全国建设系统精神文明单位”、“全国建设技术创新工作先进单位”、“全国工程建设质量管理优秀企业”和省市“优秀企业”、“守合同重信用单位”、“诚信百强品牌企业”、“建筑业</a:t>
            </a:r>
            <a:r>
              <a:rPr lang="en-US" altLang="zh-CN" sz="1600" dirty="0" smtClean="0"/>
              <a:t>3A</a:t>
            </a:r>
            <a:r>
              <a:rPr lang="zh-CN" altLang="zh-CN" sz="1600" dirty="0" smtClean="0"/>
              <a:t>诚信企业”等荣誉称号</a:t>
            </a:r>
            <a:endParaRPr lang="zh-CN" altLang="en-US" sz="160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7074201" y="0"/>
            <a:ext cx="2051719" cy="67734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7074201" y="0"/>
            <a:ext cx="2051719" cy="677344"/>
          </a:xfrm>
          <a:prstGeom prst="rect">
            <a:avLst/>
          </a:prstGeom>
        </p:spPr>
      </p:pic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zh-CN" alt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招聘岗位、要求及岗位职责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1484784"/>
            <a:ext cx="8064896" cy="4865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zh-CN" altLang="en-US" sz="1600" dirty="0" smtClean="0"/>
              <a:t>一、综合行政部：</a:t>
            </a:r>
            <a:endParaRPr lang="en-US" altLang="zh-CN" sz="1600" dirty="0" smtClean="0"/>
          </a:p>
          <a:p>
            <a:pPr>
              <a:lnSpc>
                <a:spcPts val="2500"/>
              </a:lnSpc>
            </a:pPr>
            <a:r>
              <a:rPr lang="zh-CN" altLang="en-US" sz="1600" dirty="0" smtClean="0"/>
              <a:t>（一）招聘岗位：行政专员实习生（数名）</a:t>
            </a:r>
            <a:endParaRPr lang="en-US" altLang="zh-CN" sz="1600" dirty="0" smtClean="0"/>
          </a:p>
          <a:p>
            <a:pPr>
              <a:lnSpc>
                <a:spcPts val="2500"/>
              </a:lnSpc>
            </a:pPr>
            <a:r>
              <a:rPr lang="zh-CN" altLang="en-US" sz="1600" dirty="0" smtClean="0"/>
              <a:t>岗位要求：</a:t>
            </a:r>
            <a:endParaRPr lang="en-US" altLang="zh-CN" sz="1600" dirty="0" smtClean="0"/>
          </a:p>
          <a:p>
            <a:pPr>
              <a:lnSpc>
                <a:spcPts val="2500"/>
              </a:lnSpc>
            </a:pPr>
            <a:r>
              <a:rPr lang="en-US" altLang="zh-CN" sz="1600" dirty="0" smtClean="0"/>
              <a:t>1.</a:t>
            </a:r>
            <a:r>
              <a:rPr lang="zh-CN" altLang="en-US" sz="1600" dirty="0" smtClean="0"/>
              <a:t>性别：女</a:t>
            </a:r>
            <a:endParaRPr lang="en-US" altLang="zh-CN" sz="1600" dirty="0" smtClean="0"/>
          </a:p>
          <a:p>
            <a:pPr>
              <a:lnSpc>
                <a:spcPts val="2500"/>
              </a:lnSpc>
            </a:pPr>
            <a:r>
              <a:rPr lang="en-US" altLang="zh-CN" sz="1600" dirty="0" smtClean="0"/>
              <a:t>2.</a:t>
            </a:r>
            <a:r>
              <a:rPr lang="zh-CN" altLang="en-US" sz="1600" dirty="0" smtClean="0"/>
              <a:t>学历：大专及以上</a:t>
            </a:r>
            <a:endParaRPr lang="en-US" altLang="zh-CN" sz="1600" dirty="0" smtClean="0"/>
          </a:p>
          <a:p>
            <a:pPr>
              <a:lnSpc>
                <a:spcPts val="2500"/>
              </a:lnSpc>
            </a:pPr>
            <a:r>
              <a:rPr lang="en-US" altLang="zh-CN" sz="1600" dirty="0" smtClean="0"/>
              <a:t>3.</a:t>
            </a:r>
            <a:r>
              <a:rPr lang="zh-CN" altLang="en-US" sz="1600" dirty="0" smtClean="0"/>
              <a:t>专业：文秘</a:t>
            </a:r>
            <a:endParaRPr lang="en-US" altLang="zh-CN" sz="1600" dirty="0" smtClean="0"/>
          </a:p>
          <a:p>
            <a:pPr>
              <a:lnSpc>
                <a:spcPts val="2500"/>
              </a:lnSpc>
            </a:pPr>
            <a:r>
              <a:rPr lang="zh-CN" altLang="en-US" sz="1600" dirty="0" smtClean="0"/>
              <a:t>岗位职责：</a:t>
            </a:r>
            <a:endParaRPr lang="en-US" altLang="zh-CN" sz="1600" dirty="0" smtClean="0"/>
          </a:p>
          <a:p>
            <a:pPr>
              <a:lnSpc>
                <a:spcPts val="2500"/>
              </a:lnSpc>
            </a:pPr>
            <a:r>
              <a:rPr lang="en-US" altLang="zh-CN" sz="1600" dirty="0" smtClean="0"/>
              <a:t>1.</a:t>
            </a:r>
            <a:r>
              <a:rPr lang="zh-CN" altLang="en-US" sz="1600" dirty="0" smtClean="0"/>
              <a:t>管理公司文件，文件档案的建立；</a:t>
            </a:r>
            <a:endParaRPr lang="en-US" altLang="zh-CN" sz="1600" dirty="0" smtClean="0"/>
          </a:p>
          <a:p>
            <a:pPr>
              <a:lnSpc>
                <a:spcPts val="2500"/>
              </a:lnSpc>
            </a:pPr>
            <a:r>
              <a:rPr lang="en-US" altLang="zh-CN" sz="1600" dirty="0" smtClean="0"/>
              <a:t>2.</a:t>
            </a:r>
            <a:r>
              <a:rPr lang="zh-CN" altLang="en-US" sz="1600" dirty="0" smtClean="0"/>
              <a:t>文件的上传下达；</a:t>
            </a:r>
            <a:endParaRPr lang="en-US" altLang="zh-CN" sz="1600" dirty="0" smtClean="0"/>
          </a:p>
          <a:p>
            <a:pPr>
              <a:lnSpc>
                <a:spcPts val="2500"/>
              </a:lnSpc>
            </a:pPr>
            <a:r>
              <a:rPr lang="en-US" altLang="zh-CN" sz="1600" dirty="0" smtClean="0"/>
              <a:t>3.</a:t>
            </a:r>
            <a:r>
              <a:rPr lang="zh-CN" altLang="en-US" sz="1600" dirty="0" smtClean="0"/>
              <a:t>办公室环境的管理；</a:t>
            </a:r>
            <a:endParaRPr lang="en-US" altLang="zh-CN" sz="1600" dirty="0" smtClean="0"/>
          </a:p>
          <a:p>
            <a:pPr>
              <a:lnSpc>
                <a:spcPts val="2500"/>
              </a:lnSpc>
            </a:pPr>
            <a:r>
              <a:rPr lang="en-US" altLang="zh-CN" sz="1600" dirty="0" smtClean="0"/>
              <a:t>4.</a:t>
            </a:r>
            <a:r>
              <a:rPr lang="zh-CN" altLang="en-US" sz="1600" dirty="0" smtClean="0"/>
              <a:t>协助人员招聘；</a:t>
            </a:r>
            <a:endParaRPr lang="en-US" altLang="zh-CN" sz="1600" dirty="0" smtClean="0"/>
          </a:p>
          <a:p>
            <a:pPr>
              <a:lnSpc>
                <a:spcPts val="2500"/>
              </a:lnSpc>
            </a:pPr>
            <a:r>
              <a:rPr lang="en-US" altLang="zh-CN" sz="1600" dirty="0" smtClean="0"/>
              <a:t>5.</a:t>
            </a:r>
            <a:r>
              <a:rPr lang="zh-CN" altLang="en-US" sz="1600" dirty="0" smtClean="0"/>
              <a:t>协助后勤管理；</a:t>
            </a:r>
            <a:endParaRPr lang="en-US" altLang="zh-CN" sz="1600" dirty="0" smtClean="0"/>
          </a:p>
          <a:p>
            <a:pPr>
              <a:lnSpc>
                <a:spcPts val="2500"/>
              </a:lnSpc>
            </a:pPr>
            <a:r>
              <a:rPr lang="en-US" altLang="zh-CN" sz="1600" dirty="0" smtClean="0"/>
              <a:t>6.</a:t>
            </a:r>
            <a:r>
              <a:rPr lang="zh-CN" altLang="en-US" sz="1600" dirty="0" smtClean="0"/>
              <a:t>协助办公室用品管理；</a:t>
            </a:r>
            <a:endParaRPr lang="en-US" altLang="zh-CN" sz="1600" dirty="0" smtClean="0"/>
          </a:p>
          <a:p>
            <a:pPr>
              <a:lnSpc>
                <a:spcPts val="2500"/>
              </a:lnSpc>
            </a:pPr>
            <a:r>
              <a:rPr lang="en-US" altLang="zh-CN" sz="1600" dirty="0" smtClean="0"/>
              <a:t>7.</a:t>
            </a:r>
            <a:r>
              <a:rPr lang="zh-CN" altLang="en-US" sz="1600" dirty="0" smtClean="0"/>
              <a:t>协助公司活动的举办；</a:t>
            </a:r>
            <a:endParaRPr lang="en-US" altLang="zh-CN" sz="1600" dirty="0" smtClean="0"/>
          </a:p>
          <a:p>
            <a:pPr>
              <a:lnSpc>
                <a:spcPts val="2500"/>
              </a:lnSpc>
            </a:pPr>
            <a:r>
              <a:rPr lang="en-US" altLang="zh-CN" sz="1600" dirty="0" smtClean="0"/>
              <a:t>8.</a:t>
            </a:r>
            <a:r>
              <a:rPr lang="zh-CN" altLang="en-US" sz="1600" dirty="0" smtClean="0"/>
              <a:t>接待来访客人及客人信息登记；</a:t>
            </a:r>
            <a:endParaRPr lang="zh-CN" altLang="en-US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39553" y="764704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招聘岗位、要求及岗位职责</a:t>
            </a:r>
            <a:endParaRPr kumimoji="1" lang="zh-CN" alt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7074201" y="0"/>
            <a:ext cx="2051719" cy="677344"/>
          </a:xfrm>
          <a:prstGeom prst="rect">
            <a:avLst/>
          </a:prstGeom>
        </p:spPr>
      </p:pic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500"/>
              </a:lnSpc>
              <a:buNone/>
            </a:pPr>
            <a:r>
              <a:rPr lang="zh-CN" altLang="en-US" sz="1600" dirty="0" smtClean="0">
                <a:solidFill>
                  <a:schemeClr val="accent4"/>
                </a:solidFill>
              </a:rPr>
              <a:t>二、工程部：</a:t>
            </a:r>
            <a:endParaRPr lang="en-US" altLang="zh-CN" sz="1600" dirty="0" smtClean="0">
              <a:solidFill>
                <a:schemeClr val="accent4"/>
              </a:solidFill>
            </a:endParaRPr>
          </a:p>
          <a:p>
            <a:pPr>
              <a:lnSpc>
                <a:spcPts val="2500"/>
              </a:lnSpc>
              <a:buNone/>
            </a:pPr>
            <a:r>
              <a:rPr lang="zh-CN" altLang="en-US" sz="1600" dirty="0" smtClean="0"/>
              <a:t>（一）招聘岗位：土建施工员实习生（数名）</a:t>
            </a:r>
            <a:endParaRPr lang="en-US" altLang="zh-CN" sz="1600" dirty="0" smtClean="0"/>
          </a:p>
          <a:p>
            <a:pPr>
              <a:lnSpc>
                <a:spcPts val="2500"/>
              </a:lnSpc>
              <a:buNone/>
            </a:pPr>
            <a:r>
              <a:rPr lang="zh-CN" altLang="en-US" sz="1600" dirty="0" smtClean="0"/>
              <a:t>岗位要求：</a:t>
            </a:r>
            <a:endParaRPr lang="en-US" altLang="zh-CN" sz="1600" dirty="0" smtClean="0"/>
          </a:p>
          <a:p>
            <a:pPr>
              <a:lnSpc>
                <a:spcPts val="2500"/>
              </a:lnSpc>
              <a:buNone/>
            </a:pPr>
            <a:r>
              <a:rPr lang="en-US" altLang="zh-CN" sz="1600" dirty="0" smtClean="0"/>
              <a:t>1.</a:t>
            </a:r>
            <a:r>
              <a:rPr lang="zh-CN" altLang="en-US" sz="1600" dirty="0" smtClean="0"/>
              <a:t>性别：男  </a:t>
            </a:r>
            <a:endParaRPr lang="en-US" altLang="zh-CN" sz="1600" dirty="0" smtClean="0"/>
          </a:p>
          <a:p>
            <a:pPr>
              <a:lnSpc>
                <a:spcPts val="2500"/>
              </a:lnSpc>
              <a:buNone/>
            </a:pPr>
            <a:r>
              <a:rPr lang="en-US" altLang="zh-CN" sz="1600" dirty="0" smtClean="0"/>
              <a:t>2.</a:t>
            </a:r>
            <a:r>
              <a:rPr lang="zh-CN" altLang="en-US" sz="1600" dirty="0" smtClean="0"/>
              <a:t>学历：大专 </a:t>
            </a:r>
            <a:endParaRPr lang="en-US" altLang="zh-CN" sz="1600" dirty="0" smtClean="0"/>
          </a:p>
          <a:p>
            <a:pPr>
              <a:lnSpc>
                <a:spcPts val="2500"/>
              </a:lnSpc>
              <a:buNone/>
            </a:pPr>
            <a:r>
              <a:rPr lang="en-US" altLang="zh-CN" sz="1600" dirty="0" smtClean="0"/>
              <a:t>3.</a:t>
            </a:r>
            <a:r>
              <a:rPr lang="zh-CN" altLang="en-US" sz="1600" dirty="0" smtClean="0"/>
              <a:t>专业：建筑专业  </a:t>
            </a:r>
            <a:endParaRPr lang="en-US" altLang="zh-CN" sz="1600" dirty="0" smtClean="0"/>
          </a:p>
          <a:p>
            <a:pPr>
              <a:lnSpc>
                <a:spcPts val="2500"/>
              </a:lnSpc>
              <a:buNone/>
            </a:pPr>
            <a:r>
              <a:rPr lang="zh-CN" altLang="en-US" sz="1600" dirty="0" smtClean="0"/>
              <a:t>岗位职责：</a:t>
            </a:r>
            <a:endParaRPr lang="en-US" altLang="zh-CN" sz="1600" dirty="0" smtClean="0"/>
          </a:p>
          <a:p>
            <a:pPr>
              <a:lnSpc>
                <a:spcPts val="2500"/>
              </a:lnSpc>
              <a:buNone/>
            </a:pPr>
            <a:r>
              <a:rPr lang="en-US" altLang="zh-CN" sz="1600" dirty="0" smtClean="0"/>
              <a:t>1.</a:t>
            </a:r>
            <a:r>
              <a:rPr lang="zh-CN" altLang="en-US" sz="1600" dirty="0" smtClean="0"/>
              <a:t>对施工现场监督管理；</a:t>
            </a:r>
            <a:endParaRPr lang="en-US" altLang="zh-CN" sz="1600" dirty="0" smtClean="0"/>
          </a:p>
          <a:p>
            <a:pPr>
              <a:lnSpc>
                <a:spcPts val="2500"/>
              </a:lnSpc>
              <a:buNone/>
            </a:pPr>
            <a:r>
              <a:rPr lang="en-US" altLang="zh-CN" sz="1600" dirty="0" smtClean="0"/>
              <a:t>2.</a:t>
            </a:r>
            <a:r>
              <a:rPr lang="zh-CN" altLang="en-US" sz="1600" dirty="0" smtClean="0"/>
              <a:t>认真审核工程所需材料；</a:t>
            </a:r>
            <a:endParaRPr lang="en-US" altLang="zh-CN" sz="1600" dirty="0" smtClean="0"/>
          </a:p>
          <a:p>
            <a:pPr>
              <a:lnSpc>
                <a:spcPts val="2500"/>
              </a:lnSpc>
              <a:buNone/>
            </a:pPr>
            <a:r>
              <a:rPr lang="en-US" altLang="zh-CN" sz="1600" dirty="0" smtClean="0"/>
              <a:t>3.</a:t>
            </a:r>
            <a:r>
              <a:rPr lang="zh-CN" altLang="en-US" sz="1600" dirty="0" smtClean="0"/>
              <a:t>质量把关；</a:t>
            </a:r>
            <a:endParaRPr lang="en-US" altLang="zh-CN" sz="1600" dirty="0" smtClean="0"/>
          </a:p>
          <a:p>
            <a:pPr>
              <a:lnSpc>
                <a:spcPts val="2500"/>
              </a:lnSpc>
              <a:buNone/>
            </a:pPr>
            <a:r>
              <a:rPr lang="en-US" altLang="zh-CN" sz="1600" dirty="0" smtClean="0"/>
              <a:t>4.</a:t>
            </a:r>
            <a:r>
              <a:rPr lang="zh-CN" altLang="en-US" sz="1600" dirty="0" smtClean="0"/>
              <a:t>协助技术负责人进行图纸会审及技术交底；</a:t>
            </a:r>
            <a:endParaRPr lang="en-US" altLang="zh-CN" sz="1600" dirty="0" smtClean="0"/>
          </a:p>
          <a:p>
            <a:pPr>
              <a:lnSpc>
                <a:spcPts val="2500"/>
              </a:lnSpc>
              <a:buNone/>
            </a:pPr>
            <a:r>
              <a:rPr lang="en-US" altLang="zh-CN" sz="1600" dirty="0" smtClean="0"/>
              <a:t>5.</a:t>
            </a:r>
            <a:r>
              <a:rPr lang="zh-CN" altLang="en-US" sz="1600" dirty="0" smtClean="0"/>
              <a:t>协调各分部和施工队之间的工作；</a:t>
            </a:r>
            <a:endParaRPr lang="en-US" altLang="zh-CN" sz="1600" dirty="0" smtClean="0"/>
          </a:p>
          <a:p>
            <a:pPr>
              <a:lnSpc>
                <a:spcPts val="2500"/>
              </a:lnSpc>
              <a:buNone/>
            </a:pPr>
            <a:r>
              <a:rPr lang="en-US" altLang="zh-CN" sz="1600" dirty="0" smtClean="0"/>
              <a:t>6.</a:t>
            </a:r>
            <a:r>
              <a:rPr lang="zh-CN" altLang="en-US" sz="1600" dirty="0" smtClean="0"/>
              <a:t>负责现场安全、质量、进度检查等工作；</a:t>
            </a:r>
            <a:endParaRPr lang="en-US" altLang="zh-CN" sz="1600" dirty="0" smtClean="0"/>
          </a:p>
          <a:p>
            <a:pPr>
              <a:buNone/>
            </a:pPr>
            <a:endParaRPr lang="zh-CN" altLang="en-US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96035"/>
            <a:ext cx="8229600" cy="5143500"/>
          </a:xfrm>
        </p:spPr>
        <p:txBody>
          <a:bodyPr/>
          <a:lstStyle/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1600" dirty="0" smtClean="0"/>
              <a:t>（二）招聘岗位：土建预算员实习生（数名）</a:t>
            </a:r>
            <a:endParaRPr lang="en-US" altLang="zh-CN" sz="1600" dirty="0" smtClean="0"/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1600" dirty="0" smtClean="0"/>
              <a:t>岗位要求：</a:t>
            </a:r>
            <a:endParaRPr lang="en-US" altLang="zh-CN" sz="1600" dirty="0" smtClean="0"/>
          </a:p>
          <a:p>
            <a:pPr marL="0" indent="0" latinLnBrk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altLang="zh-CN" sz="1600" dirty="0" smtClean="0"/>
              <a:t>1.</a:t>
            </a:r>
            <a:r>
              <a:rPr lang="zh-CN" altLang="en-US" sz="1600" dirty="0" smtClean="0"/>
              <a:t>性别：男女不限</a:t>
            </a:r>
            <a:endParaRPr lang="en-US" altLang="zh-CN" sz="1600" dirty="0" smtClean="0"/>
          </a:p>
          <a:p>
            <a:pPr marL="0" indent="0" latinLnBrk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altLang="zh-CN" sz="1600" dirty="0" smtClean="0"/>
              <a:t>2.</a:t>
            </a:r>
            <a:r>
              <a:rPr lang="zh-CN" altLang="en-US" sz="1600" dirty="0" smtClean="0"/>
              <a:t>学历：大专及以上</a:t>
            </a:r>
            <a:endParaRPr lang="en-US" altLang="zh-CN" sz="1600" dirty="0" smtClean="0"/>
          </a:p>
          <a:p>
            <a:pPr marL="0" indent="0" latinLnBrk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altLang="zh-CN" sz="1600" dirty="0" smtClean="0"/>
              <a:t>3.</a:t>
            </a:r>
            <a:r>
              <a:rPr lang="zh-CN" altLang="en-US" sz="1600" dirty="0" smtClean="0"/>
              <a:t>专业：工程造价</a:t>
            </a:r>
            <a:endParaRPr lang="en-US" altLang="zh-CN" sz="1600" dirty="0" smtClean="0"/>
          </a:p>
          <a:p>
            <a:pPr marL="0" indent="0" latinLnBrk="0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1600" dirty="0" smtClean="0"/>
              <a:t>岗位职责：</a:t>
            </a:r>
            <a:endParaRPr lang="en-US" altLang="zh-CN" sz="1600" dirty="0" smtClean="0"/>
          </a:p>
          <a:p>
            <a:pPr marL="0" indent="0" latinLnBrk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altLang="zh-CN" sz="1600" dirty="0" smtClean="0"/>
              <a:t>1.</a:t>
            </a:r>
            <a:r>
              <a:rPr lang="zh-CN" altLang="en-US" sz="1600" dirty="0" smtClean="0"/>
              <a:t>参与工程材料和设备的采购；</a:t>
            </a:r>
            <a:endParaRPr lang="en-US" altLang="zh-CN" sz="1600" dirty="0" smtClean="0"/>
          </a:p>
          <a:p>
            <a:pPr marL="0" indent="0" latinLnBrk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altLang="zh-CN" sz="1600" dirty="0" smtClean="0"/>
              <a:t>2.</a:t>
            </a:r>
            <a:r>
              <a:rPr lang="zh-CN" altLang="en-US" sz="1600" dirty="0" smtClean="0"/>
              <a:t>工程材料分析；</a:t>
            </a:r>
            <a:endParaRPr lang="en-US" altLang="zh-CN" sz="1600" dirty="0" smtClean="0"/>
          </a:p>
          <a:p>
            <a:pPr marL="0" indent="0" latinLnBrk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altLang="zh-CN" sz="1600" dirty="0" smtClean="0"/>
              <a:t>3.</a:t>
            </a:r>
            <a:r>
              <a:rPr lang="zh-CN" altLang="en-US" sz="1600" dirty="0" smtClean="0"/>
              <a:t>复核材料差价；</a:t>
            </a:r>
            <a:endParaRPr lang="en-US" altLang="zh-CN" sz="1600" dirty="0" smtClean="0"/>
          </a:p>
          <a:p>
            <a:pPr marL="0" indent="0" latinLnBrk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altLang="zh-CN" sz="1600" dirty="0" smtClean="0"/>
              <a:t>4.</a:t>
            </a:r>
            <a:r>
              <a:rPr lang="zh-CN" altLang="en-US" sz="1600" dirty="0" smtClean="0"/>
              <a:t>收集和掌握技术变更，计时做好造价测算；</a:t>
            </a:r>
            <a:endParaRPr lang="en-US" altLang="zh-CN" sz="1600" dirty="0" smtClean="0"/>
          </a:p>
          <a:p>
            <a:pPr marL="0" indent="0" latinLnBrk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altLang="zh-CN" sz="1600" dirty="0" smtClean="0"/>
              <a:t>5.</a:t>
            </a:r>
            <a:r>
              <a:rPr lang="zh-CN" altLang="en-US" sz="1600" dirty="0" smtClean="0"/>
              <a:t>深入施工现场了解施工情况，为决算及复核工作打好基础；</a:t>
            </a:r>
            <a:endParaRPr lang="zh-CN" altLang="en-US" sz="1600" dirty="0"/>
          </a:p>
        </p:txBody>
      </p:sp>
      <p:sp>
        <p:nvSpPr>
          <p:cNvPr id="4" name="文本框 3"/>
          <p:cNvSpPr txBox="1"/>
          <p:nvPr/>
        </p:nvSpPr>
        <p:spPr>
          <a:xfrm>
            <a:off x="611560" y="76470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招聘岗位、要求及岗位职责</a:t>
            </a:r>
            <a:endParaRPr kumimoji="1" lang="zh-CN" alt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7074201" y="0"/>
            <a:ext cx="2051719" cy="67734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35880"/>
          </a:xfrm>
        </p:spPr>
        <p:txBody>
          <a:bodyPr/>
          <a:lstStyle/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1600" dirty="0" smtClean="0"/>
              <a:t>（三）招聘岗位：土建资料员实习生（数名）</a:t>
            </a:r>
            <a:endParaRPr lang="en-US" altLang="zh-CN" sz="1600" dirty="0" smtClean="0"/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1600" dirty="0" smtClean="0"/>
              <a:t>岗位要求：</a:t>
            </a:r>
            <a:endParaRPr lang="en-US" altLang="zh-CN" sz="1600" dirty="0" smtClean="0"/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altLang="zh-CN" sz="1600" dirty="0" smtClean="0"/>
              <a:t>1.</a:t>
            </a:r>
            <a:r>
              <a:rPr lang="zh-CN" altLang="en-US" sz="1600" dirty="0" smtClean="0"/>
              <a:t>性别：女</a:t>
            </a:r>
            <a:endParaRPr lang="en-US" altLang="zh-CN" sz="1600" dirty="0" smtClean="0"/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altLang="zh-CN" sz="1600" dirty="0" smtClean="0"/>
              <a:t>2.</a:t>
            </a:r>
            <a:r>
              <a:rPr lang="zh-CN" altLang="en-US" sz="1600" dirty="0" smtClean="0"/>
              <a:t>学历：大专及以上</a:t>
            </a:r>
            <a:endParaRPr lang="en-US" altLang="zh-CN" sz="1600" dirty="0" smtClean="0"/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altLang="zh-CN" sz="1600" dirty="0" smtClean="0"/>
              <a:t>3.</a:t>
            </a:r>
            <a:r>
              <a:rPr lang="zh-CN" altLang="en-US" sz="1600" dirty="0" smtClean="0"/>
              <a:t>专业：建筑专业</a:t>
            </a:r>
            <a:endParaRPr lang="en-US" altLang="zh-CN" sz="1600" dirty="0" smtClean="0"/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1600" dirty="0" smtClean="0"/>
              <a:t>岗位职责：</a:t>
            </a:r>
            <a:endParaRPr lang="en-US" altLang="zh-CN" sz="1600" dirty="0" smtClean="0"/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altLang="zh-CN" sz="1600" dirty="0" smtClean="0"/>
              <a:t>1.</a:t>
            </a:r>
            <a:r>
              <a:rPr lang="zh-CN" altLang="en-US" sz="1600" dirty="0" smtClean="0"/>
              <a:t>收集、整理项目技术资料；</a:t>
            </a:r>
            <a:endParaRPr lang="en-US" altLang="zh-CN" sz="1600" dirty="0" smtClean="0"/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altLang="zh-CN" sz="1600" dirty="0" smtClean="0"/>
              <a:t>2.</a:t>
            </a:r>
            <a:r>
              <a:rPr lang="zh-CN" altLang="en-US" sz="1600" dirty="0" smtClean="0"/>
              <a:t>工程图纸接收、清点、登记、发放、扫描等整理工作；</a:t>
            </a:r>
            <a:endParaRPr lang="en-US" altLang="zh-CN" sz="1600" dirty="0" smtClean="0"/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altLang="zh-CN" sz="1600" dirty="0" smtClean="0"/>
              <a:t>3.</a:t>
            </a:r>
            <a:r>
              <a:rPr lang="zh-CN" altLang="en-US" sz="1600" dirty="0" smtClean="0"/>
              <a:t>参加工程验收工作等；</a:t>
            </a:r>
            <a:endParaRPr lang="en-US" altLang="zh-CN" sz="1600" dirty="0" smtClean="0"/>
          </a:p>
          <a:p>
            <a:pPr marL="0" indent="0" latinLnBrk="0">
              <a:lnSpc>
                <a:spcPts val="3000"/>
              </a:lnSpc>
              <a:spcBef>
                <a:spcPts val="0"/>
              </a:spcBef>
              <a:buNone/>
            </a:pPr>
            <a:endParaRPr lang="zh-CN" alt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1331640" y="764704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招聘岗位、要求及岗位职责</a:t>
            </a:r>
            <a:endParaRPr kumimoji="1" lang="zh-CN" alt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7074201" y="0"/>
            <a:ext cx="2051719" cy="67734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国外精美的的PPT模板及图标之一">
  <a:themeElements>
    <a:clrScheme name="">
      <a:dk1>
        <a:srgbClr val="17347D"/>
      </a:dk1>
      <a:lt1>
        <a:srgbClr val="FFFFFF"/>
      </a:lt1>
      <a:dk2>
        <a:srgbClr val="3366CC"/>
      </a:dk2>
      <a:lt2>
        <a:srgbClr val="DDDDDD"/>
      </a:lt2>
      <a:accent1>
        <a:srgbClr val="77B7E7"/>
      </a:accent1>
      <a:accent2>
        <a:srgbClr val="45AB7D"/>
      </a:accent2>
      <a:accent3>
        <a:srgbClr val="FFFFFF"/>
      </a:accent3>
      <a:accent4>
        <a:srgbClr val="122B6B"/>
      </a:accent4>
      <a:accent5>
        <a:srgbClr val="BED7F1"/>
      </a:accent5>
      <a:accent6>
        <a:srgbClr val="3D9970"/>
      </a:accent6>
      <a:hlink>
        <a:srgbClr val="9999FF"/>
      </a:hlink>
      <a:folHlink>
        <a:srgbClr val="969696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国外精美的的PPT模板及图标之一 1">
        <a:dk1>
          <a:srgbClr val="1B525F"/>
        </a:dk1>
        <a:lt1>
          <a:srgbClr val="FFFFFF"/>
        </a:lt1>
        <a:dk2>
          <a:srgbClr val="339966"/>
        </a:dk2>
        <a:lt2>
          <a:srgbClr val="DDDDDD"/>
        </a:lt2>
        <a:accent1>
          <a:srgbClr val="C5BA6B"/>
        </a:accent1>
        <a:accent2>
          <a:srgbClr val="669900"/>
        </a:accent2>
        <a:accent3>
          <a:srgbClr val="FFFFFF"/>
        </a:accent3>
        <a:accent4>
          <a:srgbClr val="154550"/>
        </a:accent4>
        <a:accent5>
          <a:srgbClr val="DFD9BA"/>
        </a:accent5>
        <a:accent6>
          <a:srgbClr val="5C8A00"/>
        </a:accent6>
        <a:hlink>
          <a:srgbClr val="E57C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国外精美的的PPT模板及图标之一 2">
        <a:dk1>
          <a:srgbClr val="191961"/>
        </a:dk1>
        <a:lt1>
          <a:srgbClr val="FFFFFF"/>
        </a:lt1>
        <a:dk2>
          <a:srgbClr val="5D4CDC"/>
        </a:dk2>
        <a:lt2>
          <a:srgbClr val="DDDDDD"/>
        </a:lt2>
        <a:accent1>
          <a:srgbClr val="31B36C"/>
        </a:accent1>
        <a:accent2>
          <a:srgbClr val="0099FF"/>
        </a:accent2>
        <a:accent3>
          <a:srgbClr val="FFFFFF"/>
        </a:accent3>
        <a:accent4>
          <a:srgbClr val="141452"/>
        </a:accent4>
        <a:accent5>
          <a:srgbClr val="ADD6BA"/>
        </a:accent5>
        <a:accent6>
          <a:srgbClr val="008AE7"/>
        </a:accent6>
        <a:hlink>
          <a:srgbClr val="A0963C"/>
        </a:hlink>
        <a:folHlink>
          <a:srgbClr val="A096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国外精美的的PPT模板及图标之一 3">
        <a:dk1>
          <a:srgbClr val="17347D"/>
        </a:dk1>
        <a:lt1>
          <a:srgbClr val="FFFFFF"/>
        </a:lt1>
        <a:dk2>
          <a:srgbClr val="3366CC"/>
        </a:dk2>
        <a:lt2>
          <a:srgbClr val="DDDDDD"/>
        </a:lt2>
        <a:accent1>
          <a:srgbClr val="77B7E7"/>
        </a:accent1>
        <a:accent2>
          <a:srgbClr val="45AB7D"/>
        </a:accent2>
        <a:accent3>
          <a:srgbClr val="FFFFFF"/>
        </a:accent3>
        <a:accent4>
          <a:srgbClr val="122B6A"/>
        </a:accent4>
        <a:accent5>
          <a:srgbClr val="BDD8F1"/>
        </a:accent5>
        <a:accent6>
          <a:srgbClr val="3E9B71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国外精美的的PPT模板及图标之一</Template>
  <TotalTime>0</TotalTime>
  <Words>2248</Words>
  <Application>WPS 演示</Application>
  <PresentationFormat>全屏显示(4:3)</PresentationFormat>
  <Paragraphs>128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3" baseType="lpstr">
      <vt:lpstr>Arial</vt:lpstr>
      <vt:lpstr>宋体</vt:lpstr>
      <vt:lpstr>Wingdings</vt:lpstr>
      <vt:lpstr>Verdana</vt:lpstr>
      <vt:lpstr>Arial Black</vt:lpstr>
      <vt:lpstr>Wingdings</vt:lpstr>
      <vt:lpstr>隶书</vt:lpstr>
      <vt:lpstr>微软雅黑</vt:lpstr>
      <vt:lpstr>Wingdings</vt:lpstr>
      <vt:lpstr>Arial</vt:lpstr>
      <vt:lpstr>Calibri</vt:lpstr>
      <vt:lpstr>国外精美的的PPT模板及图标之一</vt:lpstr>
      <vt:lpstr>PowerPoint 演示文稿</vt:lpstr>
      <vt:lpstr> 目  录</vt:lpstr>
      <vt:lpstr>湖南建工集团简介</vt:lpstr>
      <vt:lpstr>PowerPoint 演示文稿</vt:lpstr>
      <vt:lpstr>PowerPoint 演示文稿</vt:lpstr>
      <vt:lpstr>招聘岗位、要求及岗位职责</vt:lpstr>
      <vt:lpstr>PowerPoint 演示文稿</vt:lpstr>
      <vt:lpstr>PowerPoint 演示文稿</vt:lpstr>
      <vt:lpstr>PowerPoint 演示文稿</vt:lpstr>
      <vt:lpstr>福利待遇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王毓川 13990569000</dc:creator>
  <cp:lastModifiedBy>Administrator</cp:lastModifiedBy>
  <cp:revision>276</cp:revision>
  <dcterms:created xsi:type="dcterms:W3CDTF">2006-04-29T17:38:00Z</dcterms:created>
  <dcterms:modified xsi:type="dcterms:W3CDTF">2016-12-12T08:27:12Z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2052-10.1.0.6065</vt:lpwstr>
  </property>
</Properties>
</file>